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0" r:id="rId1"/>
  </p:sldMasterIdLst>
  <p:notesMasterIdLst>
    <p:notesMasterId r:id="rId19"/>
  </p:notesMasterIdLst>
  <p:sldIdLst>
    <p:sldId id="256" r:id="rId2"/>
    <p:sldId id="267" r:id="rId3"/>
    <p:sldId id="259" r:id="rId4"/>
    <p:sldId id="262" r:id="rId5"/>
    <p:sldId id="263" r:id="rId6"/>
    <p:sldId id="264" r:id="rId7"/>
    <p:sldId id="265" r:id="rId8"/>
    <p:sldId id="266" r:id="rId9"/>
    <p:sldId id="270" r:id="rId10"/>
    <p:sldId id="274" r:id="rId11"/>
    <p:sldId id="273" r:id="rId12"/>
    <p:sldId id="272" r:id="rId13"/>
    <p:sldId id="271" r:id="rId14"/>
    <p:sldId id="276" r:id="rId15"/>
    <p:sldId id="275" r:id="rId16"/>
    <p:sldId id="261" r:id="rId17"/>
    <p:sldId id="268"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A4841E-562C-40B4-94DB-2D963112E56A}">
          <p14:sldIdLst>
            <p14:sldId id="256"/>
            <p14:sldId id="267"/>
            <p14:sldId id="259"/>
            <p14:sldId id="262"/>
            <p14:sldId id="263"/>
            <p14:sldId id="264"/>
            <p14:sldId id="265"/>
            <p14:sldId id="266"/>
            <p14:sldId id="270"/>
            <p14:sldId id="274"/>
            <p14:sldId id="273"/>
            <p14:sldId id="272"/>
            <p14:sldId id="271"/>
            <p14:sldId id="276"/>
            <p14:sldId id="275"/>
            <p14:sldId id="261"/>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D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72" autoAdjust="0"/>
    <p:restoredTop sz="93151" autoAdjust="0"/>
  </p:normalViewPr>
  <p:slideViewPr>
    <p:cSldViewPr snapToGrid="0">
      <p:cViewPr varScale="1">
        <p:scale>
          <a:sx n="62" d="100"/>
          <a:sy n="62" d="100"/>
        </p:scale>
        <p:origin x="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57E53F-49BC-48CE-A5EE-9AF8E2CB35CF}" type="datetimeFigureOut">
              <a:rPr lang="en-US" smtClean="0"/>
              <a:t>4/13/2021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A4FD82C-1A4F-4FA2-92C6-914C3A718BA3}" type="slidenum">
              <a:rPr lang="en-US" smtClean="0"/>
              <a:t>‹#›</a:t>
            </a:fld>
            <a:endParaRPr lang="en-US"/>
          </a:p>
        </p:txBody>
      </p:sp>
    </p:spTree>
    <p:extLst>
      <p:ext uri="{BB962C8B-B14F-4D97-AF65-F5344CB8AC3E}">
        <p14:creationId xmlns:p14="http://schemas.microsoft.com/office/powerpoint/2010/main" val="392054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FD82C-1A4F-4FA2-92C6-914C3A718BA3}" type="slidenum">
              <a:rPr lang="en-US" smtClean="0"/>
              <a:t>1</a:t>
            </a:fld>
            <a:endParaRPr lang="en-US"/>
          </a:p>
        </p:txBody>
      </p:sp>
    </p:spTree>
    <p:extLst>
      <p:ext uri="{BB962C8B-B14F-4D97-AF65-F5344CB8AC3E}">
        <p14:creationId xmlns:p14="http://schemas.microsoft.com/office/powerpoint/2010/main" val="310407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10</a:t>
            </a:fld>
            <a:endParaRPr lang="en-US"/>
          </a:p>
        </p:txBody>
      </p:sp>
    </p:spTree>
    <p:extLst>
      <p:ext uri="{BB962C8B-B14F-4D97-AF65-F5344CB8AC3E}">
        <p14:creationId xmlns:p14="http://schemas.microsoft.com/office/powerpoint/2010/main" val="19964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FD82C-1A4F-4FA2-92C6-914C3A718BA3}" type="slidenum">
              <a:rPr lang="en-US" smtClean="0"/>
              <a:t>11</a:t>
            </a:fld>
            <a:endParaRPr lang="en-US"/>
          </a:p>
        </p:txBody>
      </p:sp>
    </p:spTree>
    <p:extLst>
      <p:ext uri="{BB962C8B-B14F-4D97-AF65-F5344CB8AC3E}">
        <p14:creationId xmlns:p14="http://schemas.microsoft.com/office/powerpoint/2010/main" val="3433982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12</a:t>
            </a:fld>
            <a:endParaRPr lang="en-US"/>
          </a:p>
        </p:txBody>
      </p:sp>
    </p:spTree>
    <p:extLst>
      <p:ext uri="{BB962C8B-B14F-4D97-AF65-F5344CB8AC3E}">
        <p14:creationId xmlns:p14="http://schemas.microsoft.com/office/powerpoint/2010/main" val="3127883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13</a:t>
            </a:fld>
            <a:endParaRPr lang="en-US"/>
          </a:p>
        </p:txBody>
      </p:sp>
    </p:spTree>
    <p:extLst>
      <p:ext uri="{BB962C8B-B14F-4D97-AF65-F5344CB8AC3E}">
        <p14:creationId xmlns:p14="http://schemas.microsoft.com/office/powerpoint/2010/main" val="924773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14</a:t>
            </a:fld>
            <a:endParaRPr lang="en-US"/>
          </a:p>
        </p:txBody>
      </p:sp>
    </p:spTree>
    <p:extLst>
      <p:ext uri="{BB962C8B-B14F-4D97-AF65-F5344CB8AC3E}">
        <p14:creationId xmlns:p14="http://schemas.microsoft.com/office/powerpoint/2010/main" val="2211698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15</a:t>
            </a:fld>
            <a:endParaRPr lang="en-US"/>
          </a:p>
        </p:txBody>
      </p:sp>
    </p:spTree>
    <p:extLst>
      <p:ext uri="{BB962C8B-B14F-4D97-AF65-F5344CB8AC3E}">
        <p14:creationId xmlns:p14="http://schemas.microsoft.com/office/powerpoint/2010/main" val="1942827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Code amendments are approved, and the policy amendments under 27-21 are reversed, the NNVA can immediately enter into contracts to start performing home improvements and burnout replacement. The home improvement program is based on a first come, first served basis, and the burnouts will be treated much the same way. The new home construction requires some additional time to be able to begin screening the existing applications to ensure compliance with approved guidelines.</a:t>
            </a:r>
          </a:p>
          <a:p>
            <a:endParaRPr lang="en-US" dirty="0"/>
          </a:p>
          <a:p>
            <a:r>
              <a:rPr lang="en-US" dirty="0"/>
              <a:t>Under multiple contracts, the NNVA could potentially complete 300-600 homes in a year. With ARPA funds having a deadline of 2024, if allocated sufficient funds, the NNVA could potentially clear the burnout list, as well as the current home improvement list, and make a significant impact in reducing the number of homeless veteran applications. It is currently our assessment, after speaking with DOJ, that the ARPA funds coming to the Nation may be used for housing without needing to follow HUD guidelines provided the ARPA funds used are not those given by HUD.</a:t>
            </a:r>
          </a:p>
        </p:txBody>
      </p:sp>
      <p:sp>
        <p:nvSpPr>
          <p:cNvPr id="4" name="Slide Number Placeholder 3"/>
          <p:cNvSpPr>
            <a:spLocks noGrp="1"/>
          </p:cNvSpPr>
          <p:nvPr>
            <p:ph type="sldNum" sz="quarter" idx="5"/>
          </p:nvPr>
        </p:nvSpPr>
        <p:spPr/>
        <p:txBody>
          <a:bodyPr/>
          <a:lstStyle/>
          <a:p>
            <a:fld id="{6A4FD82C-1A4F-4FA2-92C6-914C3A718BA3}" type="slidenum">
              <a:rPr lang="en-US" smtClean="0"/>
              <a:t>16</a:t>
            </a:fld>
            <a:endParaRPr lang="en-US"/>
          </a:p>
        </p:txBody>
      </p:sp>
    </p:spTree>
    <p:extLst>
      <p:ext uri="{BB962C8B-B14F-4D97-AF65-F5344CB8AC3E}">
        <p14:creationId xmlns:p14="http://schemas.microsoft.com/office/powerpoint/2010/main" val="4189925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FD82C-1A4F-4FA2-92C6-914C3A718BA3}" type="slidenum">
              <a:rPr lang="en-US" smtClean="0"/>
              <a:t>17</a:t>
            </a:fld>
            <a:endParaRPr lang="en-US"/>
          </a:p>
        </p:txBody>
      </p:sp>
    </p:spTree>
    <p:extLst>
      <p:ext uri="{BB962C8B-B14F-4D97-AF65-F5344CB8AC3E}">
        <p14:creationId xmlns:p14="http://schemas.microsoft.com/office/powerpoint/2010/main" val="250673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seeks to provide information on how the NNVA will or will not be able to utilize ARPA funds for veterans housing initiatives. It will begin by providing a history of how the veterans housing program came about, the audit performed by the Office of the Auditor General, current policies, the organizational structure of the veteran housing program, Title 2 restrictions and concluding with the current status of housing needs before moving on to how ARP funds could be of benefit to veterans and their housing needs. The program is currently “shut down” and must be restarted before it is able to expend and funds, regardless of the funding source. The NNVA and the NNVAC have been working together for more than 15 months to address the legislative amendments needed to be able to restart the program.</a:t>
            </a:r>
          </a:p>
        </p:txBody>
      </p:sp>
      <p:sp>
        <p:nvSpPr>
          <p:cNvPr id="4" name="Slide Number Placeholder 3"/>
          <p:cNvSpPr>
            <a:spLocks noGrp="1"/>
          </p:cNvSpPr>
          <p:nvPr>
            <p:ph type="sldNum" sz="quarter" idx="5"/>
          </p:nvPr>
        </p:nvSpPr>
        <p:spPr/>
        <p:txBody>
          <a:bodyPr/>
          <a:lstStyle/>
          <a:p>
            <a:fld id="{6A4FD82C-1A4F-4FA2-92C6-914C3A718BA3}" type="slidenum">
              <a:rPr lang="en-US" smtClean="0"/>
              <a:t>2</a:t>
            </a:fld>
            <a:endParaRPr lang="en-US"/>
          </a:p>
        </p:txBody>
      </p:sp>
    </p:spTree>
    <p:extLst>
      <p:ext uri="{BB962C8B-B14F-4D97-AF65-F5344CB8AC3E}">
        <p14:creationId xmlns:p14="http://schemas.microsoft.com/office/powerpoint/2010/main" val="363613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 CMA-25-71, this legislation established what was known as the Office of Navajo Veterans Affairs. It is commonly misrepresented that this legislation created the CVO and Agency level veterans organizations. It does not pay proper respect to the times by saying that it did nothing more than establish the veterans program, but since that time, our veterans have been struggling to earn the proper recognition from their own government that this legislation sought to provide.</a:t>
            </a:r>
          </a:p>
          <a:p>
            <a:endParaRPr lang="en-US" dirty="0"/>
          </a:p>
          <a:p>
            <a:r>
              <a:rPr lang="en-US" dirty="0"/>
              <a:t>Fast forwarding 40 years, it became necessary to introduce legislation in the form of a Title 2 amendment that would formally provide funding for a veterans housing program. Originally established  by CJY-46-98, the veterans trust fund was created. Under legislation CN-55-06, Title 2 was amended so that the trust fund growth could be supported through a 4% set-aside from the annual revenues of the Navajo Nation for the purpose of meeting legitimate needs of Navajo veterans. 7 years later, CS-48-13 amended the Code again by modifying that 4% set-aside and allocating 2% still to the veterans trust fund, and the other 2% to provide annual funding for the veterans housing program.</a:t>
            </a:r>
          </a:p>
          <a:p>
            <a:endParaRPr lang="en-US" dirty="0"/>
          </a:p>
          <a:p>
            <a:r>
              <a:rPr lang="en-US" dirty="0"/>
              <a:t>CJA-3-16, more commonly known as the veterans act, established an executive level administration known today as the Navajo Nation Veterans Administration, and to ensure the veteran population would have a voice in the creation of veterans policies by establishing the Veterans Advisory Council. </a:t>
            </a:r>
          </a:p>
          <a:p>
            <a:endParaRPr lang="en-US" dirty="0"/>
          </a:p>
          <a:p>
            <a:r>
              <a:rPr lang="en-US" dirty="0"/>
              <a:t>CJY-55-18 codified the veterans housing program within Title 2 by affirming that the housing program be established within the NNVA, that it shall be administered by the NNVA, and that the duties of the program shall be to administer the policies and procedures.</a:t>
            </a:r>
          </a:p>
          <a:p>
            <a:endParaRPr lang="en-US" dirty="0"/>
          </a:p>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3</a:t>
            </a:fld>
            <a:endParaRPr lang="en-US"/>
          </a:p>
        </p:txBody>
      </p:sp>
    </p:spTree>
    <p:extLst>
      <p:ext uri="{BB962C8B-B14F-4D97-AF65-F5344CB8AC3E}">
        <p14:creationId xmlns:p14="http://schemas.microsoft.com/office/powerpoint/2010/main" val="428377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2017, the veterans housing program was audited by the Office of the Auditor General. That audit was accepted by the Budget and Finance Committee through BFAU-24-17. The goal of the audit was to determine whether the NNVA was operating the veterans housing program in a manner that would ensure that the goals of the program were achieved. Those goals were: reduce the high amount of substandard and dilapidated housing, reduce the high amount of overcrowded housing conditions, establish pride in homeownership among the recipient and their family, and create jobs for veterans through home construction and renovation and thereby reducing the unemployment rate particularly among veterans who will be utilized in every aspect of employment through housing assistance program.</a:t>
            </a:r>
          </a:p>
          <a:p>
            <a:endParaRPr lang="en-US" dirty="0"/>
          </a:p>
          <a:p>
            <a:r>
              <a:rPr lang="en-US" dirty="0"/>
              <a:t>The audit found that the NNVA was unable to provide supporting documentation on how a lump sum payment to Home Depot was accounted for, as well as other accounting irregularities. It found that employees files were not correctly established or maintained, and that non-veterans were hired to perform the work of the program. Of the homes that were constructed, it was discovered that some were awarded to individuals who were not homeless, and even to individuals who were not veterans. It was determined that, overall, veterans were not satisfied with the with the homes that were provided. Most of which did not have power or running water when turned over to the veteran. Many of the homes remain in an unfinished condition even to this day. Some veterans have taken it upon themselves to finish the home on their own. Finally, materials ordered and delivered were sometimes not the correct materials, and lead to cost over runs.</a:t>
            </a:r>
          </a:p>
          <a:p>
            <a:endParaRPr lang="en-US" dirty="0"/>
          </a:p>
          <a:p>
            <a:r>
              <a:rPr lang="en-US" dirty="0"/>
              <a:t>The audit required the submission of a corrective action plan. When assessed by qualified individuals, the corrective action plan would not sufficiently address the audit findings, and would result in repeat findings. The entire veterans housing program required a complete overhaul in order to be able to accomplish the goals of the program.</a:t>
            </a:r>
          </a:p>
          <a:p>
            <a:endParaRPr lang="en-US" dirty="0"/>
          </a:p>
          <a:p>
            <a:r>
              <a:rPr lang="en-US" dirty="0"/>
              <a:t>CS-56-17 outlined the requirements for the NNVA to be able to resume construction for the housing program, and it was following the requirements contained therein that the NNVA sought what would latter be approved under 27-21, although in an amended form. This legislation specified that the NNVA would be required to have the following approved: a housing action plan, an amended Plan of Operation, and amended policies and procedures. The housing action plan and the amended policies were to include specific language allowing the housing program to contract with manufactured home builders and other vendors to fulfill program obligations. The trouble here was these instructions conflicted with the restrictions defined within CS-48-13 and the accompanying Exhibit A.</a:t>
            </a:r>
          </a:p>
          <a:p>
            <a:endParaRPr lang="en-US" dirty="0"/>
          </a:p>
          <a:p>
            <a:r>
              <a:rPr lang="en-US" dirty="0"/>
              <a:t>CS-56-17 further required that the housing action plan contained practices designed to remediate the NNVA  audit findings in order to implement the corrective action plan. It was to also contain the purpose and objectives specific to housing for veterans, eligibility criteria, documents required to satisfy the eligibility criteria, the standard to which the homes will be built such as applicable building codes and ADA standards, contracting procedures, and finally, accounting, expenditure, and cash control procedures.</a:t>
            </a:r>
          </a:p>
        </p:txBody>
      </p:sp>
      <p:sp>
        <p:nvSpPr>
          <p:cNvPr id="4" name="Slide Number Placeholder 3"/>
          <p:cNvSpPr>
            <a:spLocks noGrp="1"/>
          </p:cNvSpPr>
          <p:nvPr>
            <p:ph type="sldNum" sz="quarter" idx="5"/>
          </p:nvPr>
        </p:nvSpPr>
        <p:spPr/>
        <p:txBody>
          <a:bodyPr/>
          <a:lstStyle/>
          <a:p>
            <a:fld id="{6A4FD82C-1A4F-4FA2-92C6-914C3A718BA3}" type="slidenum">
              <a:rPr lang="en-US" smtClean="0"/>
              <a:t>4</a:t>
            </a:fld>
            <a:endParaRPr lang="en-US"/>
          </a:p>
        </p:txBody>
      </p:sp>
    </p:spTree>
    <p:extLst>
      <p:ext uri="{BB962C8B-B14F-4D97-AF65-F5344CB8AC3E}">
        <p14:creationId xmlns:p14="http://schemas.microsoft.com/office/powerpoint/2010/main" val="1880444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HEHSCF-3-18 as drafted and approved did not address all of the audit findings, nor did it meet all the criteria as outlined by CS-56-17, and it was not drafted with the input of the veteran population. It was determined by the NNVA AND the NNVAC that a new policy should be drafted, and that policy was completed in late 2019.</a:t>
            </a:r>
          </a:p>
          <a:p>
            <a:endParaRPr lang="en-US" dirty="0"/>
          </a:p>
          <a:p>
            <a:r>
              <a:rPr lang="en-US" dirty="0"/>
              <a:t>Legislation 27-21 as amended by RDC and approved by HEHSC makes changes to the policies as drafted by the NNVAC with the input of the veteran population. They were drafted specifically to make the program ready to resume operations immediately, and to eliminate extra steps for the veteran applicants, ensuring that they could qualify  by meeting the most basic eligibility criteria without needing to get permission to be able to apply.</a:t>
            </a:r>
          </a:p>
          <a:p>
            <a:endParaRPr lang="en-US" dirty="0"/>
          </a:p>
          <a:p>
            <a:r>
              <a:rPr lang="en-US" dirty="0"/>
              <a:t>This legislation also included new policy guidelines for the home improvement program which had been authorized under CS-48-13, but was never implemented.</a:t>
            </a:r>
          </a:p>
          <a:p>
            <a:endParaRPr lang="en-US" dirty="0"/>
          </a:p>
        </p:txBody>
      </p:sp>
      <p:sp>
        <p:nvSpPr>
          <p:cNvPr id="4" name="Slide Number Placeholder 3"/>
          <p:cNvSpPr>
            <a:spLocks noGrp="1"/>
          </p:cNvSpPr>
          <p:nvPr>
            <p:ph type="sldNum" sz="quarter" idx="5"/>
          </p:nvPr>
        </p:nvSpPr>
        <p:spPr/>
        <p:txBody>
          <a:bodyPr/>
          <a:lstStyle/>
          <a:p>
            <a:fld id="{6A4FD82C-1A4F-4FA2-92C6-914C3A718BA3}" type="slidenum">
              <a:rPr lang="en-US" smtClean="0"/>
              <a:t>5</a:t>
            </a:fld>
            <a:endParaRPr lang="en-US"/>
          </a:p>
        </p:txBody>
      </p:sp>
    </p:spTree>
    <p:extLst>
      <p:ext uri="{BB962C8B-B14F-4D97-AF65-F5344CB8AC3E}">
        <p14:creationId xmlns:p14="http://schemas.microsoft.com/office/powerpoint/2010/main" val="333948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organizational structure as amended under 27-21 is shown above. There has been an additional position added titled Housing Program Administrator. Currently all positions within the program are vacant with the exception of the Senior Housing Specialist. As originally planned, there will still be program staff at each of the 5 agency offices to assist applicants with application and housing assistance counseling. Both supervisory positions are vacant. The Housing Program Administrator position, added under 27-21, requires a modification to the NNVA plan of operation before it can be advertised. As amended, 27-21 requires all action of the program be done under the supervision of this position so until it is filled, the program will remain at a standstill. </a:t>
            </a:r>
          </a:p>
        </p:txBody>
      </p:sp>
      <p:sp>
        <p:nvSpPr>
          <p:cNvPr id="4" name="Slide Number Placeholder 3"/>
          <p:cNvSpPr>
            <a:spLocks noGrp="1"/>
          </p:cNvSpPr>
          <p:nvPr>
            <p:ph type="sldNum" sz="quarter" idx="5"/>
          </p:nvPr>
        </p:nvSpPr>
        <p:spPr/>
        <p:txBody>
          <a:bodyPr/>
          <a:lstStyle/>
          <a:p>
            <a:fld id="{6A4FD82C-1A4F-4FA2-92C6-914C3A718BA3}" type="slidenum">
              <a:rPr lang="en-US" smtClean="0"/>
              <a:t>6</a:t>
            </a:fld>
            <a:endParaRPr lang="en-US"/>
          </a:p>
        </p:txBody>
      </p:sp>
    </p:spTree>
    <p:extLst>
      <p:ext uri="{BB962C8B-B14F-4D97-AF65-F5344CB8AC3E}">
        <p14:creationId xmlns:p14="http://schemas.microsoft.com/office/powerpoint/2010/main" val="2457421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Title 2, section 1171, the NNVA is limited in the number of homes that can be built within a fiscal year. That limits is currently set at 15 homes per agency per year. With this restriction, it would take almost 19 years to clear the current waiting list without accepting any new applications. This section also requires the even distribution of funds across the five agencies. Funding distribution in this manner actually prevents even construction across the agencies, as currently required, due to the different costs of construction. The original legislation contained an Exhibit. It is the opinion of the NNVA, and confirmed by DOJ, that because the legislation and accompanying Exhibit are specifically worded, the Exhibits restrictions are as much a part of the Code as section 1171 itself. It is because of these restrictions that the NNVA could not complete the construction of home started in 2014. The legislation limited the costs authorized to be spent on each home, and cost overruns were part of the audit findings. Specific materials and quantities were also identified, and deviation from those materials constitutes a finding. Lastly, the specific personnel to be used for the construction of the homes was identified. There was no overall program supervision between the Executive Director and the work crews in the field. The Exhibit appears contradictory in the specific positions that may be hired, but it does clearly state that each agency shall have 5 carpenters, 4 laborers, and 1 project manager. These positions were required to be filled by veterans, which in itself presented a problem, and an audit finding. If the policies only authorize veterans to constitute the work force, and no veterans apply for the position, then there is no workforce, and no homes are produced. The verbiage of this legislation also prevents the procurement of premanufactured homes by housing manufacturers, including SWIF. In 2018, the previous administration entered into a 10-home contract that violated the provisions under CS-48-13 and CS-56-17. Amendments are needed to Title 2 in order for contracts like this, and contracts for the construction of housing to be legal.</a:t>
            </a:r>
          </a:p>
        </p:txBody>
      </p:sp>
      <p:sp>
        <p:nvSpPr>
          <p:cNvPr id="4" name="Slide Number Placeholder 3"/>
          <p:cNvSpPr>
            <a:spLocks noGrp="1"/>
          </p:cNvSpPr>
          <p:nvPr>
            <p:ph type="sldNum" sz="quarter" idx="5"/>
          </p:nvPr>
        </p:nvSpPr>
        <p:spPr/>
        <p:txBody>
          <a:bodyPr/>
          <a:lstStyle/>
          <a:p>
            <a:fld id="{6A4FD82C-1A4F-4FA2-92C6-914C3A718BA3}" type="slidenum">
              <a:rPr lang="en-US" smtClean="0"/>
              <a:t>7</a:t>
            </a:fld>
            <a:endParaRPr lang="en-US"/>
          </a:p>
        </p:txBody>
      </p:sp>
    </p:spTree>
    <p:extLst>
      <p:ext uri="{BB962C8B-B14F-4D97-AF65-F5344CB8AC3E}">
        <p14:creationId xmlns:p14="http://schemas.microsoft.com/office/powerpoint/2010/main" val="177804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breaks down the current numbers as they have been identified by the NNVA.</a:t>
            </a:r>
          </a:p>
        </p:txBody>
      </p:sp>
      <p:sp>
        <p:nvSpPr>
          <p:cNvPr id="4" name="Slide Number Placeholder 3"/>
          <p:cNvSpPr>
            <a:spLocks noGrp="1"/>
          </p:cNvSpPr>
          <p:nvPr>
            <p:ph type="sldNum" sz="quarter" idx="5"/>
          </p:nvPr>
        </p:nvSpPr>
        <p:spPr/>
        <p:txBody>
          <a:bodyPr/>
          <a:lstStyle/>
          <a:p>
            <a:fld id="{6A4FD82C-1A4F-4FA2-92C6-914C3A718BA3}" type="slidenum">
              <a:rPr lang="en-US" smtClean="0"/>
              <a:t>8</a:t>
            </a:fld>
            <a:endParaRPr lang="en-US"/>
          </a:p>
        </p:txBody>
      </p:sp>
    </p:spTree>
    <p:extLst>
      <p:ext uri="{BB962C8B-B14F-4D97-AF65-F5344CB8AC3E}">
        <p14:creationId xmlns:p14="http://schemas.microsoft.com/office/powerpoint/2010/main" val="71031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slides have the breakdown by agency and chapter.</a:t>
            </a:r>
          </a:p>
        </p:txBody>
      </p:sp>
      <p:sp>
        <p:nvSpPr>
          <p:cNvPr id="4" name="Slide Number Placeholder 3"/>
          <p:cNvSpPr>
            <a:spLocks noGrp="1"/>
          </p:cNvSpPr>
          <p:nvPr>
            <p:ph type="sldNum" sz="quarter" idx="5"/>
          </p:nvPr>
        </p:nvSpPr>
        <p:spPr/>
        <p:txBody>
          <a:bodyPr/>
          <a:lstStyle/>
          <a:p>
            <a:fld id="{6A4FD82C-1A4F-4FA2-92C6-914C3A718BA3}" type="slidenum">
              <a:rPr lang="en-US" smtClean="0"/>
              <a:t>9</a:t>
            </a:fld>
            <a:endParaRPr lang="en-US"/>
          </a:p>
        </p:txBody>
      </p:sp>
    </p:spTree>
    <p:extLst>
      <p:ext uri="{BB962C8B-B14F-4D97-AF65-F5344CB8AC3E}">
        <p14:creationId xmlns:p14="http://schemas.microsoft.com/office/powerpoint/2010/main" val="3489400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ECBC1D-23F9-408C-ADA1-565CFBBFE2AA}"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779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97A1F4-F1A5-4FA1-96FE-0883D908BF5B}"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886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AADAE8-9DC5-44C7-A8F8-EB994AF010CF}"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4192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2D5B3-7219-420F-A96D-9E2532122422}"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134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B56DA98-FCB8-478D-BE34-5B3576FC610A}"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0196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EFA84C0-1BA7-43E1-93FC-A2F1741F8306}"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3159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85D22-40BC-40BD-8C9B-688B2512B83A}"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6720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067CAE-7570-4B75-9AD6-316646FC6AEA}"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273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EB8F5-A048-4B75-8204-BD3B448535C7}"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695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D77B21-3B6D-4E2F-B9DE-45902D15F963}" type="datetime1">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234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588DA1-99A6-4A3A-BDA1-8518DA96B794}"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972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099EC8-4267-4BED-9921-49441E9F6860}" type="datetime1">
              <a:rPr lang="en-US" smtClean="0"/>
              <a:t>4/13/2021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028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4948D-3DD6-41EA-BA48-24CAA365B488}" type="datetime1">
              <a:rPr lang="en-US" smtClean="0"/>
              <a:t>4/13/2021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500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4FA21-7FD6-4467-AFE8-B01476BDFB82}" type="datetime1">
              <a:rPr lang="en-US" smtClean="0"/>
              <a:t>4/13/2021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280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C55221-DEF8-4F29-9FFA-221C63EA4091}"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154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46746E-51B1-4493-B0BD-479F717C0DC8}" type="datetime1">
              <a:rPr lang="en-US"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056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rgbClr val="FFEFBC"/>
            </a:gs>
            <a:gs pos="11507">
              <a:srgbClr val="FFF8E2"/>
            </a:gs>
            <a:gs pos="84079">
              <a:srgbClr val="FFCA29"/>
            </a:gs>
            <a:gs pos="35404">
              <a:srgbClr val="FFE9A5"/>
            </a:gs>
            <a:gs pos="64619">
              <a:srgbClr val="FFD65B"/>
            </a:gs>
            <a:gs pos="49600">
              <a:srgbClr val="FFE081"/>
            </a:gs>
            <a:gs pos="9292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E83DDD2-487F-4E2F-BE80-B398EF7B1AD9}" type="datetime1">
              <a:rPr lang="en-US" smtClean="0"/>
              <a:t>4/13/2021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031665"/>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6000">
              <a:schemeClr val="accent2">
                <a:lumMod val="20000"/>
                <a:lumOff val="80000"/>
              </a:schemeClr>
            </a:gs>
            <a:gs pos="29000">
              <a:srgbClr val="FFF8E2"/>
            </a:gs>
            <a:gs pos="84079">
              <a:srgbClr val="FFCA29"/>
            </a:gs>
            <a:gs pos="35404">
              <a:srgbClr val="FFE9A5"/>
            </a:gs>
            <a:gs pos="64619">
              <a:srgbClr val="FFD65B"/>
            </a:gs>
            <a:gs pos="49600">
              <a:srgbClr val="FFE081"/>
            </a:gs>
            <a:gs pos="100000">
              <a:schemeClr val="tx1">
                <a:lumMod val="65000"/>
                <a:lumOff val="35000"/>
              </a:schemeClr>
            </a:gs>
            <a:gs pos="1000">
              <a:schemeClr val="accent2"/>
            </a:gs>
            <a:gs pos="0">
              <a:schemeClr val="accent2">
                <a:lumMod val="60000"/>
                <a:lumOff val="40000"/>
              </a:schemeClr>
            </a:gs>
            <a:gs pos="0">
              <a:schemeClr val="accent2">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0BC7-3DD4-49CF-9CC8-057EDB44D35A}"/>
              </a:ext>
            </a:extLst>
          </p:cNvPr>
          <p:cNvSpPr>
            <a:spLocks noGrp="1"/>
          </p:cNvSpPr>
          <p:nvPr>
            <p:ph type="ctrTitle"/>
          </p:nvPr>
        </p:nvSpPr>
        <p:spPr>
          <a:xfrm>
            <a:off x="0" y="1504335"/>
            <a:ext cx="12270659" cy="2536723"/>
          </a:xfrm>
        </p:spPr>
        <p:txBody>
          <a:bodyPr>
            <a:normAutofit/>
          </a:bodyPr>
          <a:lstStyle/>
          <a:p>
            <a:pPr algn="ctr"/>
            <a:r>
              <a:rPr lang="en-US" sz="6000" b="1" dirty="0">
                <a:solidFill>
                  <a:schemeClr val="tx1"/>
                </a:solidFill>
                <a:effectLst>
                  <a:outerShdw blurRad="38100" dist="38100" dir="2700000" algn="tl">
                    <a:srgbClr val="000000">
                      <a:alpha val="43137"/>
                    </a:srgbClr>
                  </a:outerShdw>
                </a:effectLst>
                <a:latin typeface="Bodoni MT Black" panose="02070A03080606020203" pitchFamily="18" charset="0"/>
              </a:rPr>
              <a:t>Navajo Nation Veterans Administration </a:t>
            </a:r>
          </a:p>
        </p:txBody>
      </p:sp>
      <p:sp>
        <p:nvSpPr>
          <p:cNvPr id="3" name="Subtitle 2">
            <a:extLst>
              <a:ext uri="{FF2B5EF4-FFF2-40B4-BE49-F238E27FC236}">
                <a16:creationId xmlns:a16="http://schemas.microsoft.com/office/drawing/2014/main" id="{16DB7532-99A2-469D-A094-93CCAB86DD0F}"/>
              </a:ext>
            </a:extLst>
          </p:cNvPr>
          <p:cNvSpPr>
            <a:spLocks noGrp="1"/>
          </p:cNvSpPr>
          <p:nvPr>
            <p:ph type="subTitle" idx="1"/>
          </p:nvPr>
        </p:nvSpPr>
        <p:spPr>
          <a:xfrm>
            <a:off x="3369373" y="5090530"/>
            <a:ext cx="5531911" cy="993058"/>
          </a:xfrm>
        </p:spPr>
        <p:txBody>
          <a:bodyPr>
            <a:normAutofit/>
          </a:bodyPr>
          <a:lstStyle/>
          <a:p>
            <a:r>
              <a:rPr lang="en-US" sz="1400" b="1" dirty="0">
                <a:solidFill>
                  <a:schemeClr val="tx1">
                    <a:lumMod val="95000"/>
                    <a:lumOff val="5000"/>
                  </a:schemeClr>
                </a:solidFill>
              </a:rPr>
              <a:t>By Director James Zwierlein</a:t>
            </a:r>
          </a:p>
          <a:p>
            <a:r>
              <a:rPr lang="en-US" sz="1400" b="1" dirty="0">
                <a:solidFill>
                  <a:schemeClr val="tx1">
                    <a:lumMod val="95000"/>
                    <a:lumOff val="5000"/>
                  </a:schemeClr>
                </a:solidFill>
              </a:rPr>
              <a:t>Presentation to NAABIK’IYATI’ COMMITTEE WORK-SESSION</a:t>
            </a:r>
          </a:p>
          <a:p>
            <a:r>
              <a:rPr lang="en-US" sz="1400" b="1" dirty="0">
                <a:solidFill>
                  <a:schemeClr val="tx1">
                    <a:lumMod val="95000"/>
                    <a:lumOff val="5000"/>
                  </a:schemeClr>
                </a:solidFill>
              </a:rPr>
              <a:t>Tuesday, April 13, 2021</a:t>
            </a:r>
          </a:p>
          <a:p>
            <a:endParaRPr lang="en-US" dirty="0"/>
          </a:p>
        </p:txBody>
      </p:sp>
      <p:pic>
        <p:nvPicPr>
          <p:cNvPr id="5" name="Picture 4">
            <a:extLst>
              <a:ext uri="{FF2B5EF4-FFF2-40B4-BE49-F238E27FC236}">
                <a16:creationId xmlns:a16="http://schemas.microsoft.com/office/drawing/2014/main" id="{2EC07D0D-FC24-4B71-86A4-778775720C88}"/>
              </a:ext>
            </a:extLst>
          </p:cNvPr>
          <p:cNvPicPr>
            <a:picLocks noChangeAspect="1"/>
          </p:cNvPicPr>
          <p:nvPr/>
        </p:nvPicPr>
        <p:blipFill>
          <a:blip r:embed="rId3"/>
          <a:stretch>
            <a:fillRect/>
          </a:stretch>
        </p:blipFill>
        <p:spPr>
          <a:xfrm>
            <a:off x="704140" y="454863"/>
            <a:ext cx="1203317" cy="1049472"/>
          </a:xfrm>
          <a:prstGeom prst="ellipse">
            <a:avLst/>
          </a:prstGeom>
        </p:spPr>
      </p:pic>
      <p:pic>
        <p:nvPicPr>
          <p:cNvPr id="9" name="Picture 2">
            <a:extLst>
              <a:ext uri="{FF2B5EF4-FFF2-40B4-BE49-F238E27FC236}">
                <a16:creationId xmlns:a16="http://schemas.microsoft.com/office/drawing/2014/main" id="{E78267BD-8F2E-4059-91E0-6373A68F00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8065" y="421739"/>
            <a:ext cx="973394" cy="979159"/>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24B7A6C-F1C7-438D-889F-38DC0CA36073}"/>
              </a:ext>
            </a:extLst>
          </p:cNvPr>
          <p:cNvSpPr>
            <a:spLocks noGrp="1"/>
          </p:cNvSpPr>
          <p:nvPr>
            <p:ph type="sldNum" sz="quarter" idx="12"/>
          </p:nvPr>
        </p:nvSpPr>
        <p:spPr>
          <a:xfrm>
            <a:off x="11253889" y="6373088"/>
            <a:ext cx="779767"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377332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541FF6D-3E4D-447D-8B62-E52BA1E2F2B7}"/>
              </a:ext>
            </a:extLst>
          </p:cNvPr>
          <p:cNvGraphicFramePr>
            <a:graphicFrameLocks noGrp="1"/>
          </p:cNvGraphicFramePr>
          <p:nvPr>
            <p:extLst>
              <p:ext uri="{D42A27DB-BD31-4B8C-83A1-F6EECF244321}">
                <p14:modId xmlns:p14="http://schemas.microsoft.com/office/powerpoint/2010/main" val="3139657641"/>
              </p:ext>
            </p:extLst>
          </p:nvPr>
        </p:nvGraphicFramePr>
        <p:xfrm>
          <a:off x="0" y="1231899"/>
          <a:ext cx="12192001" cy="5626101"/>
        </p:xfrm>
        <a:graphic>
          <a:graphicData uri="http://schemas.openxmlformats.org/drawingml/2006/table">
            <a:tbl>
              <a:tblPr>
                <a:tableStyleId>{5C22544A-7EE6-4342-B048-85BDC9FD1C3A}</a:tableStyleId>
              </a:tblPr>
              <a:tblGrid>
                <a:gridCol w="3335021">
                  <a:extLst>
                    <a:ext uri="{9D8B030D-6E8A-4147-A177-3AD203B41FA5}">
                      <a16:colId xmlns:a16="http://schemas.microsoft.com/office/drawing/2014/main" val="3382092757"/>
                    </a:ext>
                  </a:extLst>
                </a:gridCol>
                <a:gridCol w="727185">
                  <a:extLst>
                    <a:ext uri="{9D8B030D-6E8A-4147-A177-3AD203B41FA5}">
                      <a16:colId xmlns:a16="http://schemas.microsoft.com/office/drawing/2014/main" val="2145600316"/>
                    </a:ext>
                  </a:extLst>
                </a:gridCol>
                <a:gridCol w="1880652">
                  <a:extLst>
                    <a:ext uri="{9D8B030D-6E8A-4147-A177-3AD203B41FA5}">
                      <a16:colId xmlns:a16="http://schemas.microsoft.com/office/drawing/2014/main" val="1951991509"/>
                    </a:ext>
                  </a:extLst>
                </a:gridCol>
                <a:gridCol w="80606">
                  <a:extLst>
                    <a:ext uri="{9D8B030D-6E8A-4147-A177-3AD203B41FA5}">
                      <a16:colId xmlns:a16="http://schemas.microsoft.com/office/drawing/2014/main" val="2573652254"/>
                    </a:ext>
                  </a:extLst>
                </a:gridCol>
                <a:gridCol w="2382159">
                  <a:extLst>
                    <a:ext uri="{9D8B030D-6E8A-4147-A177-3AD203B41FA5}">
                      <a16:colId xmlns:a16="http://schemas.microsoft.com/office/drawing/2014/main" val="2337269654"/>
                    </a:ext>
                  </a:extLst>
                </a:gridCol>
                <a:gridCol w="2908740">
                  <a:extLst>
                    <a:ext uri="{9D8B030D-6E8A-4147-A177-3AD203B41FA5}">
                      <a16:colId xmlns:a16="http://schemas.microsoft.com/office/drawing/2014/main" val="1695128325"/>
                    </a:ext>
                  </a:extLst>
                </a:gridCol>
                <a:gridCol w="877638">
                  <a:extLst>
                    <a:ext uri="{9D8B030D-6E8A-4147-A177-3AD203B41FA5}">
                      <a16:colId xmlns:a16="http://schemas.microsoft.com/office/drawing/2014/main" val="1190036845"/>
                    </a:ext>
                  </a:extLst>
                </a:gridCol>
              </a:tblGrid>
              <a:tr h="365696">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HOMELESS</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RENOVATION</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BURNOUT</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extLst>
                  <a:ext uri="{0D108BD9-81ED-4DB2-BD59-A6C34878D82A}">
                    <a16:rowId xmlns:a16="http://schemas.microsoft.com/office/drawing/2014/main" val="2285397377"/>
                  </a:ext>
                </a:extLst>
              </a:tr>
              <a:tr h="464154">
                <a:tc>
                  <a:txBody>
                    <a:bodyPr/>
                    <a:lstStyle/>
                    <a:p>
                      <a:pPr algn="l" fontAlgn="b"/>
                      <a:r>
                        <a:rPr lang="en-US" sz="1800" b="1" u="none" strike="noStrike" dirty="0">
                          <a:effectLst/>
                        </a:rPr>
                        <a:t>ALAMO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14831191"/>
                  </a:ext>
                </a:extLst>
              </a:tr>
              <a:tr h="379762">
                <a:tc>
                  <a:txBody>
                    <a:bodyPr/>
                    <a:lstStyle/>
                    <a:p>
                      <a:pPr algn="l" fontAlgn="b"/>
                      <a:r>
                        <a:rPr lang="en-US" sz="1800" b="1" u="none" strike="noStrike" dirty="0">
                          <a:effectLst/>
                        </a:rPr>
                        <a:t>BACA/PREWITT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097322425"/>
                  </a:ext>
                </a:extLst>
              </a:tr>
              <a:tr h="323501">
                <a:tc>
                  <a:txBody>
                    <a:bodyPr/>
                    <a:lstStyle/>
                    <a:p>
                      <a:pPr algn="l" fontAlgn="b"/>
                      <a:r>
                        <a:rPr lang="en-US" sz="1800" b="1" u="none" strike="noStrike" dirty="0">
                          <a:effectLst/>
                        </a:rPr>
                        <a:t>BECENTI</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927614951"/>
                  </a:ext>
                </a:extLst>
              </a:tr>
              <a:tr h="379762">
                <a:tc>
                  <a:txBody>
                    <a:bodyPr/>
                    <a:lstStyle/>
                    <a:p>
                      <a:pPr algn="l" fontAlgn="b"/>
                      <a:r>
                        <a:rPr lang="en-US" sz="1800" b="1" u="none" strike="noStrike">
                          <a:effectLst/>
                        </a:rPr>
                        <a:t>BREADSPRINGS</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131380870"/>
                  </a:ext>
                </a:extLst>
              </a:tr>
              <a:tr h="337566">
                <a:tc>
                  <a:txBody>
                    <a:bodyPr/>
                    <a:lstStyle/>
                    <a:p>
                      <a:pPr algn="l" fontAlgn="b"/>
                      <a:r>
                        <a:rPr lang="en-US" sz="1800" b="1" u="none" strike="noStrike">
                          <a:effectLst/>
                        </a:rPr>
                        <a:t>CASAMERO LAKE</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19697561"/>
                  </a:ext>
                </a:extLst>
              </a:tr>
              <a:tr h="337566">
                <a:tc>
                  <a:txBody>
                    <a:bodyPr/>
                    <a:lstStyle/>
                    <a:p>
                      <a:pPr algn="l" fontAlgn="b"/>
                      <a:r>
                        <a:rPr lang="en-US" sz="1800" b="1" u="none" strike="noStrike">
                          <a:effectLst/>
                        </a:rPr>
                        <a:t>CHICHILTAH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883533109"/>
                  </a:ext>
                </a:extLst>
              </a:tr>
              <a:tr h="337566">
                <a:tc>
                  <a:txBody>
                    <a:bodyPr/>
                    <a:lstStyle/>
                    <a:p>
                      <a:pPr algn="l" fontAlgn="b"/>
                      <a:r>
                        <a:rPr lang="en-US" sz="1800" b="1" u="none" strike="noStrike">
                          <a:effectLst/>
                        </a:rPr>
                        <a:t>CHRUCH 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946138431"/>
                  </a:ext>
                </a:extLst>
              </a:tr>
              <a:tr h="337566">
                <a:tc>
                  <a:txBody>
                    <a:bodyPr/>
                    <a:lstStyle/>
                    <a:p>
                      <a:pPr algn="l" fontAlgn="b"/>
                      <a:r>
                        <a:rPr lang="en-US" sz="1800" b="1" u="none" strike="noStrike">
                          <a:effectLst/>
                        </a:rPr>
                        <a:t>COUNSELOR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290031331"/>
                  </a:ext>
                </a:extLst>
              </a:tr>
              <a:tr h="337566">
                <a:tc>
                  <a:txBody>
                    <a:bodyPr/>
                    <a:lstStyle/>
                    <a:p>
                      <a:pPr algn="l" fontAlgn="b"/>
                      <a:r>
                        <a:rPr lang="en-US" sz="1800" b="1" u="none" strike="noStrike">
                          <a:effectLst/>
                        </a:rPr>
                        <a:t>CROWNPOINT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13</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746140207"/>
                  </a:ext>
                </a:extLst>
              </a:tr>
              <a:tr h="337566">
                <a:tc>
                  <a:txBody>
                    <a:bodyPr/>
                    <a:lstStyle/>
                    <a:p>
                      <a:pPr algn="l" fontAlgn="b"/>
                      <a:r>
                        <a:rPr lang="en-US" sz="1800" b="1" u="none" strike="noStrike">
                          <a:effectLst/>
                        </a:rPr>
                        <a:t>HUEFANO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965243562"/>
                  </a:ext>
                </a:extLst>
              </a:tr>
              <a:tr h="337566">
                <a:tc>
                  <a:txBody>
                    <a:bodyPr/>
                    <a:lstStyle/>
                    <a:p>
                      <a:pPr algn="l" fontAlgn="b"/>
                      <a:r>
                        <a:rPr lang="en-US" sz="1800" b="1" u="none" strike="noStrike">
                          <a:effectLst/>
                        </a:rPr>
                        <a:t>IYANBITO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295254359"/>
                  </a:ext>
                </a:extLst>
              </a:tr>
              <a:tr h="337566">
                <a:tc>
                  <a:txBody>
                    <a:bodyPr/>
                    <a:lstStyle/>
                    <a:p>
                      <a:pPr algn="l" fontAlgn="b"/>
                      <a:r>
                        <a:rPr lang="en-US" sz="1800" b="1" u="none" strike="noStrike">
                          <a:effectLst/>
                        </a:rPr>
                        <a:t>LAKE VALLEY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607179956"/>
                  </a:ext>
                </a:extLst>
              </a:tr>
              <a:tr h="337566">
                <a:tc>
                  <a:txBody>
                    <a:bodyPr/>
                    <a:lstStyle/>
                    <a:p>
                      <a:pPr algn="l" fontAlgn="b"/>
                      <a:r>
                        <a:rPr lang="en-US" sz="1800" b="1" u="none" strike="noStrike">
                          <a:effectLst/>
                        </a:rPr>
                        <a:t>LITTLE WATER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05424722"/>
                  </a:ext>
                </a:extLst>
              </a:tr>
              <a:tr h="337566">
                <a:tc>
                  <a:txBody>
                    <a:bodyPr/>
                    <a:lstStyle/>
                    <a:p>
                      <a:pPr algn="l" fontAlgn="b"/>
                      <a:r>
                        <a:rPr lang="en-US" sz="1800" b="1" u="none" strike="noStrike">
                          <a:effectLst/>
                        </a:rPr>
                        <a:t>MANUELITO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63995942"/>
                  </a:ext>
                </a:extLst>
              </a:tr>
              <a:tr h="337566">
                <a:tc>
                  <a:txBody>
                    <a:bodyPr/>
                    <a:lstStyle/>
                    <a:p>
                      <a:pPr algn="l" fontAlgn="b"/>
                      <a:r>
                        <a:rPr lang="en-US" sz="1800" b="1" u="none" strike="noStrike" dirty="0">
                          <a:effectLst/>
                        </a:rPr>
                        <a:t>MARIANO LAKE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670494076"/>
                  </a:ext>
                </a:extLst>
              </a:tr>
            </a:tbl>
          </a:graphicData>
        </a:graphic>
      </p:graphicFrame>
      <p:sp>
        <p:nvSpPr>
          <p:cNvPr id="4" name="TextBox 3">
            <a:extLst>
              <a:ext uri="{FF2B5EF4-FFF2-40B4-BE49-F238E27FC236}">
                <a16:creationId xmlns:a16="http://schemas.microsoft.com/office/drawing/2014/main" id="{1DFC0A99-A40E-40B9-B223-652066E906DF}"/>
              </a:ext>
            </a:extLst>
          </p:cNvPr>
          <p:cNvSpPr txBox="1"/>
          <p:nvPr/>
        </p:nvSpPr>
        <p:spPr>
          <a:xfrm>
            <a:off x="578069" y="683172"/>
            <a:ext cx="5629090" cy="461665"/>
          </a:xfrm>
          <a:prstGeom prst="rect">
            <a:avLst/>
          </a:prstGeom>
          <a:noFill/>
        </p:spPr>
        <p:txBody>
          <a:bodyPr wrap="square" rtlCol="0">
            <a:spAutoFit/>
          </a:bodyPr>
          <a:lstStyle/>
          <a:p>
            <a:r>
              <a:rPr lang="en-US" sz="2400" b="1" dirty="0">
                <a:latin typeface="Bodoni MT Black" panose="02070A03080606020203" pitchFamily="18" charset="0"/>
              </a:rPr>
              <a:t>EASTERN AGENCY</a:t>
            </a:r>
          </a:p>
        </p:txBody>
      </p:sp>
      <p:sp>
        <p:nvSpPr>
          <p:cNvPr id="2" name="Slide Number Placeholder 1">
            <a:extLst>
              <a:ext uri="{FF2B5EF4-FFF2-40B4-BE49-F238E27FC236}">
                <a16:creationId xmlns:a16="http://schemas.microsoft.com/office/drawing/2014/main" id="{DD80FCE5-0A43-4D55-9938-18F99E3F13DA}"/>
              </a:ext>
            </a:extLst>
          </p:cNvPr>
          <p:cNvSpPr>
            <a:spLocks noGrp="1"/>
          </p:cNvSpPr>
          <p:nvPr>
            <p:ph type="sldNum" sz="quarter" idx="12"/>
          </p:nvPr>
        </p:nvSpPr>
        <p:spPr>
          <a:xfrm>
            <a:off x="11412233" y="0"/>
            <a:ext cx="779767"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2940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DBD2D6-CD11-4DF0-B174-27B56F421A7D}"/>
              </a:ext>
            </a:extLst>
          </p:cNvPr>
          <p:cNvGraphicFramePr>
            <a:graphicFrameLocks noGrp="1"/>
          </p:cNvGraphicFramePr>
          <p:nvPr>
            <p:extLst>
              <p:ext uri="{D42A27DB-BD31-4B8C-83A1-F6EECF244321}">
                <p14:modId xmlns:p14="http://schemas.microsoft.com/office/powerpoint/2010/main" val="712237945"/>
              </p:ext>
            </p:extLst>
          </p:nvPr>
        </p:nvGraphicFramePr>
        <p:xfrm>
          <a:off x="-1" y="840037"/>
          <a:ext cx="12192001" cy="5952180"/>
        </p:xfrm>
        <a:graphic>
          <a:graphicData uri="http://schemas.openxmlformats.org/drawingml/2006/table">
            <a:tbl>
              <a:tblPr>
                <a:tableStyleId>{5C22544A-7EE6-4342-B048-85BDC9FD1C3A}</a:tableStyleId>
              </a:tblPr>
              <a:tblGrid>
                <a:gridCol w="4014953">
                  <a:extLst>
                    <a:ext uri="{9D8B030D-6E8A-4147-A177-3AD203B41FA5}">
                      <a16:colId xmlns:a16="http://schemas.microsoft.com/office/drawing/2014/main" val="2845091200"/>
                    </a:ext>
                  </a:extLst>
                </a:gridCol>
                <a:gridCol w="47252">
                  <a:extLst>
                    <a:ext uri="{9D8B030D-6E8A-4147-A177-3AD203B41FA5}">
                      <a16:colId xmlns:a16="http://schemas.microsoft.com/office/drawing/2014/main" val="1189336752"/>
                    </a:ext>
                  </a:extLst>
                </a:gridCol>
                <a:gridCol w="1880652">
                  <a:extLst>
                    <a:ext uri="{9D8B030D-6E8A-4147-A177-3AD203B41FA5}">
                      <a16:colId xmlns:a16="http://schemas.microsoft.com/office/drawing/2014/main" val="3804060000"/>
                    </a:ext>
                  </a:extLst>
                </a:gridCol>
                <a:gridCol w="80607">
                  <a:extLst>
                    <a:ext uri="{9D8B030D-6E8A-4147-A177-3AD203B41FA5}">
                      <a16:colId xmlns:a16="http://schemas.microsoft.com/office/drawing/2014/main" val="598834293"/>
                    </a:ext>
                  </a:extLst>
                </a:gridCol>
                <a:gridCol w="2382159">
                  <a:extLst>
                    <a:ext uri="{9D8B030D-6E8A-4147-A177-3AD203B41FA5}">
                      <a16:colId xmlns:a16="http://schemas.microsoft.com/office/drawing/2014/main" val="1992301536"/>
                    </a:ext>
                  </a:extLst>
                </a:gridCol>
                <a:gridCol w="2908741">
                  <a:extLst>
                    <a:ext uri="{9D8B030D-6E8A-4147-A177-3AD203B41FA5}">
                      <a16:colId xmlns:a16="http://schemas.microsoft.com/office/drawing/2014/main" val="4044076233"/>
                    </a:ext>
                  </a:extLst>
                </a:gridCol>
                <a:gridCol w="877637">
                  <a:extLst>
                    <a:ext uri="{9D8B030D-6E8A-4147-A177-3AD203B41FA5}">
                      <a16:colId xmlns:a16="http://schemas.microsoft.com/office/drawing/2014/main" val="2857224755"/>
                    </a:ext>
                  </a:extLst>
                </a:gridCol>
              </a:tblGrid>
              <a:tr h="120958">
                <a:tc>
                  <a:txBody>
                    <a:bodyPr/>
                    <a:lstStyle/>
                    <a:p>
                      <a:pPr algn="l"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extLst>
                  <a:ext uri="{0D108BD9-81ED-4DB2-BD59-A6C34878D82A}">
                    <a16:rowId xmlns:a16="http://schemas.microsoft.com/office/drawing/2014/main" val="3342160812"/>
                  </a:ext>
                </a:extLst>
              </a:tr>
              <a:tr h="321446">
                <a:tc>
                  <a:txBody>
                    <a:bodyPr/>
                    <a:lstStyle/>
                    <a:p>
                      <a:pPr algn="l" fontAlgn="b"/>
                      <a:r>
                        <a:rPr lang="en-US" sz="1800" b="1" u="none" strike="noStrike" dirty="0">
                          <a:effectLst/>
                        </a:rPr>
                        <a:t>NAGEEZI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73945886"/>
                  </a:ext>
                </a:extLst>
              </a:tr>
              <a:tr h="318083">
                <a:tc>
                  <a:txBody>
                    <a:bodyPr/>
                    <a:lstStyle/>
                    <a:p>
                      <a:pPr algn="l" fontAlgn="b"/>
                      <a:r>
                        <a:rPr lang="en-US" sz="1800" b="1" u="none" strike="noStrike" dirty="0">
                          <a:effectLst/>
                        </a:rPr>
                        <a:t>NAHODISHGISH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253021526"/>
                  </a:ext>
                </a:extLst>
              </a:tr>
              <a:tr h="318083">
                <a:tc>
                  <a:txBody>
                    <a:bodyPr/>
                    <a:lstStyle/>
                    <a:p>
                      <a:pPr algn="l" fontAlgn="b"/>
                      <a:r>
                        <a:rPr lang="en-US" sz="1800" b="1" u="none" strike="noStrike" dirty="0">
                          <a:effectLst/>
                        </a:rPr>
                        <a:t>OJO ENCINO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690322518"/>
                  </a:ext>
                </a:extLst>
              </a:tr>
              <a:tr h="321446">
                <a:tc>
                  <a:txBody>
                    <a:bodyPr/>
                    <a:lstStyle/>
                    <a:p>
                      <a:pPr algn="l" fontAlgn="b"/>
                      <a:r>
                        <a:rPr lang="en-US" sz="1800" b="1" u="none" strike="noStrike">
                          <a:effectLst/>
                        </a:rPr>
                        <a:t>PINEDALE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8</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09056926"/>
                  </a:ext>
                </a:extLst>
              </a:tr>
              <a:tr h="321446">
                <a:tc>
                  <a:txBody>
                    <a:bodyPr/>
                    <a:lstStyle/>
                    <a:p>
                      <a:pPr algn="l" fontAlgn="b"/>
                      <a:r>
                        <a:rPr lang="en-US" sz="1800" b="1" u="none" strike="noStrike">
                          <a:effectLst/>
                        </a:rPr>
                        <a:t>PUEBLO PINTADO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308762606"/>
                  </a:ext>
                </a:extLst>
              </a:tr>
              <a:tr h="321446">
                <a:tc>
                  <a:txBody>
                    <a:bodyPr/>
                    <a:lstStyle/>
                    <a:p>
                      <a:pPr algn="l" fontAlgn="b"/>
                      <a:r>
                        <a:rPr lang="en-US" sz="1800" b="1" u="none" strike="noStrike">
                          <a:effectLst/>
                        </a:rPr>
                        <a:t>RAMAH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008545931"/>
                  </a:ext>
                </a:extLst>
              </a:tr>
              <a:tr h="321446">
                <a:tc>
                  <a:txBody>
                    <a:bodyPr/>
                    <a:lstStyle/>
                    <a:p>
                      <a:pPr algn="l" fontAlgn="b"/>
                      <a:r>
                        <a:rPr lang="en-US" sz="1800" b="1" u="none" strike="noStrike">
                          <a:effectLst/>
                        </a:rPr>
                        <a:t>RED 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767908133"/>
                  </a:ext>
                </a:extLst>
              </a:tr>
              <a:tr h="321446">
                <a:tc>
                  <a:txBody>
                    <a:bodyPr/>
                    <a:lstStyle/>
                    <a:p>
                      <a:pPr algn="l" fontAlgn="b"/>
                      <a:r>
                        <a:rPr lang="en-US" sz="1800" b="1" u="none" strike="noStrike">
                          <a:effectLst/>
                        </a:rPr>
                        <a:t>ROCK SPRINGS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446292666"/>
                  </a:ext>
                </a:extLst>
              </a:tr>
              <a:tr h="321446">
                <a:tc>
                  <a:txBody>
                    <a:bodyPr/>
                    <a:lstStyle/>
                    <a:p>
                      <a:pPr algn="l" fontAlgn="b"/>
                      <a:r>
                        <a:rPr lang="en-US" sz="1800" b="1" u="none" strike="noStrike">
                          <a:effectLst/>
                        </a:rPr>
                        <a:t>SMITH LAKE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963772854"/>
                  </a:ext>
                </a:extLst>
              </a:tr>
              <a:tr h="321446">
                <a:tc>
                  <a:txBody>
                    <a:bodyPr/>
                    <a:lstStyle/>
                    <a:p>
                      <a:pPr algn="l" fontAlgn="b"/>
                      <a:r>
                        <a:rPr lang="en-US" sz="1800" b="1" u="none" strike="noStrike">
                          <a:effectLst/>
                        </a:rPr>
                        <a:t>STANDING 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933790754"/>
                  </a:ext>
                </a:extLst>
              </a:tr>
              <a:tr h="321446">
                <a:tc>
                  <a:txBody>
                    <a:bodyPr/>
                    <a:lstStyle/>
                    <a:p>
                      <a:pPr algn="l" fontAlgn="b"/>
                      <a:r>
                        <a:rPr lang="en-US" sz="1800" b="1" u="none" strike="noStrike">
                          <a:effectLst/>
                        </a:rPr>
                        <a:t>THOREAU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7</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68602420"/>
                  </a:ext>
                </a:extLst>
              </a:tr>
              <a:tr h="321446">
                <a:tc>
                  <a:txBody>
                    <a:bodyPr/>
                    <a:lstStyle/>
                    <a:p>
                      <a:pPr algn="l" fontAlgn="b"/>
                      <a:r>
                        <a:rPr lang="en-US" sz="1800" b="1" u="none" strike="noStrike">
                          <a:effectLst/>
                        </a:rPr>
                        <a:t>TOHAJILLEE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7</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057202428"/>
                  </a:ext>
                </a:extLst>
              </a:tr>
              <a:tr h="321446">
                <a:tc>
                  <a:txBody>
                    <a:bodyPr/>
                    <a:lstStyle/>
                    <a:p>
                      <a:pPr algn="l" fontAlgn="b"/>
                      <a:r>
                        <a:rPr lang="en-US" sz="1800" b="1" u="none" strike="noStrike">
                          <a:effectLst/>
                        </a:rPr>
                        <a:t>TORREON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891500661"/>
                  </a:ext>
                </a:extLst>
              </a:tr>
              <a:tr h="321446">
                <a:tc>
                  <a:txBody>
                    <a:bodyPr/>
                    <a:lstStyle/>
                    <a:p>
                      <a:pPr algn="l" fontAlgn="b"/>
                      <a:r>
                        <a:rPr lang="en-US" sz="1800" b="1" u="none" strike="noStrike">
                          <a:effectLst/>
                        </a:rPr>
                        <a:t>TSAYATOH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179792056"/>
                  </a:ext>
                </a:extLst>
              </a:tr>
              <a:tr h="321446">
                <a:tc>
                  <a:txBody>
                    <a:bodyPr/>
                    <a:lstStyle/>
                    <a:p>
                      <a:pPr algn="l" fontAlgn="b"/>
                      <a:r>
                        <a:rPr lang="en-US" sz="1800" b="1" u="none" strike="noStrike">
                          <a:effectLst/>
                        </a:rPr>
                        <a:t>WHITE ROCKS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575981249"/>
                  </a:ext>
                </a:extLst>
              </a:tr>
              <a:tr h="348234">
                <a:tc>
                  <a:txBody>
                    <a:bodyPr/>
                    <a:lstStyle/>
                    <a:p>
                      <a:pPr algn="l" fontAlgn="b"/>
                      <a:r>
                        <a:rPr lang="en-US" sz="1800" b="1" u="none" strike="noStrike" dirty="0">
                          <a:effectLst/>
                        </a:rPr>
                        <a:t>WHITEHORSE LAKE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005763114"/>
                  </a:ext>
                </a:extLst>
              </a:tr>
              <a:tr h="507042">
                <a:tc>
                  <a:txBody>
                    <a:bodyPr/>
                    <a:lstStyle/>
                    <a:p>
                      <a:pPr algn="l" fontAlgn="b"/>
                      <a:r>
                        <a:rPr lang="en-US" sz="1800" u="none" strike="noStrike" dirty="0">
                          <a:effectLst/>
                        </a:rPr>
                        <a:t> </a:t>
                      </a:r>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r" fontAlgn="b"/>
                      <a:r>
                        <a:rPr lang="en-US" sz="1800" u="none" strike="noStrike">
                          <a:effectLst/>
                        </a:rPr>
                        <a:t>136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r" fontAlgn="b"/>
                      <a:r>
                        <a:rPr lang="en-US" sz="1800" u="none" strike="noStrike" dirty="0">
                          <a:effectLst/>
                        </a:rPr>
                        <a:t>27</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164</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175754492"/>
                  </a:ext>
                </a:extLst>
              </a:tr>
            </a:tbl>
          </a:graphicData>
        </a:graphic>
      </p:graphicFrame>
      <p:sp>
        <p:nvSpPr>
          <p:cNvPr id="5" name="TextBox 4">
            <a:extLst>
              <a:ext uri="{FF2B5EF4-FFF2-40B4-BE49-F238E27FC236}">
                <a16:creationId xmlns:a16="http://schemas.microsoft.com/office/drawing/2014/main" id="{DF6D5CE9-121E-4BF0-8223-AF8DBA82531E}"/>
              </a:ext>
            </a:extLst>
          </p:cNvPr>
          <p:cNvSpPr txBox="1"/>
          <p:nvPr/>
        </p:nvSpPr>
        <p:spPr>
          <a:xfrm>
            <a:off x="451945" y="378372"/>
            <a:ext cx="6705599" cy="461665"/>
          </a:xfrm>
          <a:prstGeom prst="rect">
            <a:avLst/>
          </a:prstGeom>
          <a:noFill/>
        </p:spPr>
        <p:txBody>
          <a:bodyPr wrap="square" rtlCol="0">
            <a:spAutoFit/>
          </a:bodyPr>
          <a:lstStyle/>
          <a:p>
            <a:r>
              <a:rPr lang="en-US" sz="2400" dirty="0">
                <a:latin typeface="Bodoni MT Black" panose="02070A03080606020203" pitchFamily="18" charset="0"/>
              </a:rPr>
              <a:t>EASTERN AGENCY….</a:t>
            </a:r>
            <a:r>
              <a:rPr lang="en-US" sz="1200" dirty="0">
                <a:latin typeface="Arial Black" panose="020B0A04020102020204" pitchFamily="34" charset="0"/>
              </a:rPr>
              <a:t>cont..</a:t>
            </a:r>
            <a:endParaRPr lang="en-US" sz="2400" dirty="0">
              <a:latin typeface="Bodoni MT Black" panose="02070A03080606020203" pitchFamily="18" charset="0"/>
            </a:endParaRPr>
          </a:p>
        </p:txBody>
      </p:sp>
      <p:sp>
        <p:nvSpPr>
          <p:cNvPr id="3" name="Slide Number Placeholder 2">
            <a:extLst>
              <a:ext uri="{FF2B5EF4-FFF2-40B4-BE49-F238E27FC236}">
                <a16:creationId xmlns:a16="http://schemas.microsoft.com/office/drawing/2014/main" id="{310A62F3-20A8-43E4-B7E1-275B975B7336}"/>
              </a:ext>
            </a:extLst>
          </p:cNvPr>
          <p:cNvSpPr>
            <a:spLocks noGrp="1"/>
          </p:cNvSpPr>
          <p:nvPr>
            <p:ph type="sldNum" sz="quarter" idx="12"/>
          </p:nvPr>
        </p:nvSpPr>
        <p:spPr>
          <a:xfrm>
            <a:off x="11412233" y="13247"/>
            <a:ext cx="779767" cy="3651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72516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F69C900-3BB2-4D11-AF71-3FC07A8C4F1D}"/>
              </a:ext>
            </a:extLst>
          </p:cNvPr>
          <p:cNvGraphicFramePr>
            <a:graphicFrameLocks noGrp="1"/>
          </p:cNvGraphicFramePr>
          <p:nvPr>
            <p:extLst>
              <p:ext uri="{D42A27DB-BD31-4B8C-83A1-F6EECF244321}">
                <p14:modId xmlns:p14="http://schemas.microsoft.com/office/powerpoint/2010/main" val="1889521859"/>
              </p:ext>
            </p:extLst>
          </p:nvPr>
        </p:nvGraphicFramePr>
        <p:xfrm>
          <a:off x="0" y="1239155"/>
          <a:ext cx="12192001" cy="5618845"/>
        </p:xfrm>
        <a:graphic>
          <a:graphicData uri="http://schemas.openxmlformats.org/drawingml/2006/table">
            <a:tbl>
              <a:tblPr>
                <a:tableStyleId>{5C22544A-7EE6-4342-B048-85BDC9FD1C3A}</a:tableStyleId>
              </a:tblPr>
              <a:tblGrid>
                <a:gridCol w="3131770">
                  <a:extLst>
                    <a:ext uri="{9D8B030D-6E8A-4147-A177-3AD203B41FA5}">
                      <a16:colId xmlns:a16="http://schemas.microsoft.com/office/drawing/2014/main" val="1851736072"/>
                    </a:ext>
                  </a:extLst>
                </a:gridCol>
                <a:gridCol w="264107">
                  <a:extLst>
                    <a:ext uri="{9D8B030D-6E8A-4147-A177-3AD203B41FA5}">
                      <a16:colId xmlns:a16="http://schemas.microsoft.com/office/drawing/2014/main" val="3199688224"/>
                    </a:ext>
                  </a:extLst>
                </a:gridCol>
                <a:gridCol w="1791691">
                  <a:extLst>
                    <a:ext uri="{9D8B030D-6E8A-4147-A177-3AD203B41FA5}">
                      <a16:colId xmlns:a16="http://schemas.microsoft.com/office/drawing/2014/main" val="1452913202"/>
                    </a:ext>
                  </a:extLst>
                </a:gridCol>
                <a:gridCol w="67605">
                  <a:extLst>
                    <a:ext uri="{9D8B030D-6E8A-4147-A177-3AD203B41FA5}">
                      <a16:colId xmlns:a16="http://schemas.microsoft.com/office/drawing/2014/main" val="1029937750"/>
                    </a:ext>
                  </a:extLst>
                </a:gridCol>
                <a:gridCol w="1851615">
                  <a:extLst>
                    <a:ext uri="{9D8B030D-6E8A-4147-A177-3AD203B41FA5}">
                      <a16:colId xmlns:a16="http://schemas.microsoft.com/office/drawing/2014/main" val="2166939665"/>
                    </a:ext>
                  </a:extLst>
                </a:gridCol>
                <a:gridCol w="48924">
                  <a:extLst>
                    <a:ext uri="{9D8B030D-6E8A-4147-A177-3AD203B41FA5}">
                      <a16:colId xmlns:a16="http://schemas.microsoft.com/office/drawing/2014/main" val="394713192"/>
                    </a:ext>
                  </a:extLst>
                </a:gridCol>
                <a:gridCol w="1771281">
                  <a:extLst>
                    <a:ext uri="{9D8B030D-6E8A-4147-A177-3AD203B41FA5}">
                      <a16:colId xmlns:a16="http://schemas.microsoft.com/office/drawing/2014/main" val="1489155770"/>
                    </a:ext>
                  </a:extLst>
                </a:gridCol>
                <a:gridCol w="67605">
                  <a:extLst>
                    <a:ext uri="{9D8B030D-6E8A-4147-A177-3AD203B41FA5}">
                      <a16:colId xmlns:a16="http://schemas.microsoft.com/office/drawing/2014/main" val="4096305770"/>
                    </a:ext>
                  </a:extLst>
                </a:gridCol>
                <a:gridCol w="3197403">
                  <a:extLst>
                    <a:ext uri="{9D8B030D-6E8A-4147-A177-3AD203B41FA5}">
                      <a16:colId xmlns:a16="http://schemas.microsoft.com/office/drawing/2014/main" val="2585685916"/>
                    </a:ext>
                  </a:extLst>
                </a:gridCol>
              </a:tblGrid>
              <a:tr h="718645">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HOMELESS</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RENOVATION</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BURNOUT</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extLst>
                  <a:ext uri="{0D108BD9-81ED-4DB2-BD59-A6C34878D82A}">
                    <a16:rowId xmlns:a16="http://schemas.microsoft.com/office/drawing/2014/main" val="2343327103"/>
                  </a:ext>
                </a:extLst>
              </a:tr>
              <a:tr h="312359">
                <a:tc>
                  <a:txBody>
                    <a:bodyPr/>
                    <a:lstStyle/>
                    <a:p>
                      <a:pPr algn="l" fontAlgn="b"/>
                      <a:r>
                        <a:rPr lang="en-US" sz="1800" b="1" u="none" strike="noStrike">
                          <a:effectLst/>
                        </a:rPr>
                        <a:t>CORNFIELDS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412804056"/>
                  </a:ext>
                </a:extLst>
              </a:tr>
              <a:tr h="373334">
                <a:tc>
                  <a:txBody>
                    <a:bodyPr/>
                    <a:lstStyle/>
                    <a:p>
                      <a:pPr algn="l" fontAlgn="b"/>
                      <a:r>
                        <a:rPr lang="en-US" sz="1800" b="1" u="none" strike="noStrike">
                          <a:effectLst/>
                        </a:rPr>
                        <a:t>COYOTE CANYON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674157040"/>
                  </a:ext>
                </a:extLst>
              </a:tr>
              <a:tr h="312359">
                <a:tc>
                  <a:txBody>
                    <a:bodyPr/>
                    <a:lstStyle/>
                    <a:p>
                      <a:pPr algn="l" fontAlgn="b"/>
                      <a:r>
                        <a:rPr lang="en-US" sz="1800" b="1" u="none" strike="noStrike">
                          <a:effectLst/>
                        </a:rPr>
                        <a:t>CRYSTAL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26</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549186625"/>
                  </a:ext>
                </a:extLst>
              </a:tr>
              <a:tr h="312359">
                <a:tc>
                  <a:txBody>
                    <a:bodyPr/>
                    <a:lstStyle/>
                    <a:p>
                      <a:pPr algn="l" fontAlgn="b"/>
                      <a:r>
                        <a:rPr lang="en-US" sz="1800" b="1" u="none" strike="noStrike">
                          <a:effectLst/>
                        </a:rPr>
                        <a:t>DILKON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28</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29</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947289953"/>
                  </a:ext>
                </a:extLst>
              </a:tr>
              <a:tr h="374742">
                <a:tc>
                  <a:txBody>
                    <a:bodyPr/>
                    <a:lstStyle/>
                    <a:p>
                      <a:pPr algn="l" fontAlgn="b"/>
                      <a:r>
                        <a:rPr lang="en-US" sz="1800" b="1" u="none" strike="noStrike">
                          <a:effectLst/>
                        </a:rPr>
                        <a:t>FORT DEFIANCE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47</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51</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207942981"/>
                  </a:ext>
                </a:extLst>
              </a:tr>
              <a:tr h="312359">
                <a:tc>
                  <a:txBody>
                    <a:bodyPr/>
                    <a:lstStyle/>
                    <a:p>
                      <a:pPr algn="l" fontAlgn="b"/>
                      <a:r>
                        <a:rPr lang="en-US" sz="1800" b="1" u="none" strike="noStrike">
                          <a:effectLst/>
                        </a:rPr>
                        <a:t>GANADO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29</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552708190"/>
                  </a:ext>
                </a:extLst>
              </a:tr>
              <a:tr h="378757">
                <a:tc>
                  <a:txBody>
                    <a:bodyPr/>
                    <a:lstStyle/>
                    <a:p>
                      <a:pPr algn="l" fontAlgn="b"/>
                      <a:r>
                        <a:rPr lang="en-US" sz="1800" b="1" u="none" strike="noStrike">
                          <a:effectLst/>
                        </a:rPr>
                        <a:t>GREASEWOOD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21</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586661907"/>
                  </a:ext>
                </a:extLst>
              </a:tr>
              <a:tr h="312359">
                <a:tc>
                  <a:txBody>
                    <a:bodyPr/>
                    <a:lstStyle/>
                    <a:p>
                      <a:pPr algn="l" fontAlgn="b"/>
                      <a:r>
                        <a:rPr lang="en-US" sz="1800" b="1" u="none" strike="noStrike">
                          <a:effectLst/>
                        </a:rPr>
                        <a:t>HOUCK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19</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343938189"/>
                  </a:ext>
                </a:extLst>
              </a:tr>
              <a:tr h="312359">
                <a:tc>
                  <a:txBody>
                    <a:bodyPr/>
                    <a:lstStyle/>
                    <a:p>
                      <a:pPr algn="l" fontAlgn="b"/>
                      <a:r>
                        <a:rPr lang="en-US" sz="1800" b="1" u="none" strike="noStrike">
                          <a:effectLst/>
                        </a:rPr>
                        <a:t>INDIAN WELLS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727468476"/>
                  </a:ext>
                </a:extLst>
              </a:tr>
              <a:tr h="312359">
                <a:tc>
                  <a:txBody>
                    <a:bodyPr/>
                    <a:lstStyle/>
                    <a:p>
                      <a:pPr algn="l" fontAlgn="b"/>
                      <a:r>
                        <a:rPr lang="en-US" sz="1800" b="1" u="none" strike="noStrike">
                          <a:effectLst/>
                        </a:rPr>
                        <a:t>JEDDITO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23</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271404013"/>
                  </a:ext>
                </a:extLst>
              </a:tr>
              <a:tr h="312359">
                <a:tc>
                  <a:txBody>
                    <a:bodyPr/>
                    <a:lstStyle/>
                    <a:p>
                      <a:pPr algn="l" fontAlgn="b"/>
                      <a:r>
                        <a:rPr lang="en-US" sz="1800" b="1" u="none" strike="noStrike" dirty="0">
                          <a:effectLst/>
                        </a:rPr>
                        <a:t>KINLICHEE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43</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738853636"/>
                  </a:ext>
                </a:extLst>
              </a:tr>
              <a:tr h="312359">
                <a:tc>
                  <a:txBody>
                    <a:bodyPr/>
                    <a:lstStyle/>
                    <a:p>
                      <a:pPr algn="l" fontAlgn="b"/>
                      <a:r>
                        <a:rPr lang="en-US" sz="1800" b="1" u="none" strike="noStrike">
                          <a:effectLst/>
                        </a:rPr>
                        <a:t>KLAGETOH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17</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752898967"/>
                  </a:ext>
                </a:extLst>
              </a:tr>
              <a:tr h="312359">
                <a:tc>
                  <a:txBody>
                    <a:bodyPr/>
                    <a:lstStyle/>
                    <a:p>
                      <a:pPr algn="l" fontAlgn="b"/>
                      <a:r>
                        <a:rPr lang="en-US" sz="1800" b="1" u="none" strike="noStrike">
                          <a:effectLst/>
                        </a:rPr>
                        <a:t>LUPTON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922210324"/>
                  </a:ext>
                </a:extLst>
              </a:tr>
              <a:tr h="337418">
                <a:tc>
                  <a:txBody>
                    <a:bodyPr/>
                    <a:lstStyle/>
                    <a:p>
                      <a:pPr algn="l" fontAlgn="b"/>
                      <a:r>
                        <a:rPr lang="en-US" sz="1800" b="1" u="none" strike="noStrike">
                          <a:effectLst/>
                        </a:rPr>
                        <a:t>MEXICAN SPRINGS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803522385"/>
                  </a:ext>
                </a:extLst>
              </a:tr>
              <a:tr h="312359">
                <a:tc>
                  <a:txBody>
                    <a:bodyPr/>
                    <a:lstStyle/>
                    <a:p>
                      <a:pPr algn="l" fontAlgn="b"/>
                      <a:r>
                        <a:rPr lang="en-US" sz="1800" b="1" u="none" strike="noStrike" dirty="0">
                          <a:effectLst/>
                        </a:rPr>
                        <a:t>NAHATA DZIL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600250467"/>
                  </a:ext>
                </a:extLst>
              </a:tr>
            </a:tbl>
          </a:graphicData>
        </a:graphic>
      </p:graphicFrame>
      <p:sp>
        <p:nvSpPr>
          <p:cNvPr id="3" name="TextBox 2">
            <a:extLst>
              <a:ext uri="{FF2B5EF4-FFF2-40B4-BE49-F238E27FC236}">
                <a16:creationId xmlns:a16="http://schemas.microsoft.com/office/drawing/2014/main" id="{DF7DCBD4-A714-458B-9A21-EBDDE579BD81}"/>
              </a:ext>
            </a:extLst>
          </p:cNvPr>
          <p:cNvSpPr txBox="1"/>
          <p:nvPr/>
        </p:nvSpPr>
        <p:spPr>
          <a:xfrm>
            <a:off x="367862" y="630621"/>
            <a:ext cx="6106510" cy="461665"/>
          </a:xfrm>
          <a:prstGeom prst="rect">
            <a:avLst/>
          </a:prstGeom>
          <a:noFill/>
        </p:spPr>
        <p:txBody>
          <a:bodyPr wrap="square" rtlCol="0">
            <a:spAutoFit/>
          </a:bodyPr>
          <a:lstStyle/>
          <a:p>
            <a:r>
              <a:rPr lang="en-US" sz="2400" dirty="0">
                <a:ln w="0"/>
                <a:solidFill>
                  <a:schemeClr val="accent1"/>
                </a:solidFill>
                <a:effectLst>
                  <a:outerShdw blurRad="38100" dist="25400" dir="5400000" algn="ctr" rotWithShape="0">
                    <a:srgbClr val="6E747A">
                      <a:alpha val="43000"/>
                    </a:srgbClr>
                  </a:outerShdw>
                </a:effectLst>
                <a:latin typeface="Bodoni MT Black" panose="02070A03080606020203" pitchFamily="18" charset="0"/>
              </a:rPr>
              <a:t>FORT DEFIANCE AGENCY</a:t>
            </a:r>
          </a:p>
        </p:txBody>
      </p:sp>
      <p:sp>
        <p:nvSpPr>
          <p:cNvPr id="4" name="Slide Number Placeholder 3">
            <a:extLst>
              <a:ext uri="{FF2B5EF4-FFF2-40B4-BE49-F238E27FC236}">
                <a16:creationId xmlns:a16="http://schemas.microsoft.com/office/drawing/2014/main" id="{C55B6E83-7D5C-4436-AC19-B1D88818BD8E}"/>
              </a:ext>
            </a:extLst>
          </p:cNvPr>
          <p:cNvSpPr>
            <a:spLocks noGrp="1"/>
          </p:cNvSpPr>
          <p:nvPr>
            <p:ph type="sldNum" sz="quarter" idx="12"/>
          </p:nvPr>
        </p:nvSpPr>
        <p:spPr>
          <a:xfrm>
            <a:off x="11412233" y="0"/>
            <a:ext cx="779767" cy="365125"/>
          </a:xfrm>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44484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037C14-C62C-4F44-B6B5-1620EAD9F388}"/>
              </a:ext>
            </a:extLst>
          </p:cNvPr>
          <p:cNvGraphicFramePr>
            <a:graphicFrameLocks noGrp="1"/>
          </p:cNvGraphicFramePr>
          <p:nvPr>
            <p:extLst>
              <p:ext uri="{D42A27DB-BD31-4B8C-83A1-F6EECF244321}">
                <p14:modId xmlns:p14="http://schemas.microsoft.com/office/powerpoint/2010/main" val="2979772353"/>
              </p:ext>
            </p:extLst>
          </p:nvPr>
        </p:nvGraphicFramePr>
        <p:xfrm>
          <a:off x="0" y="1650124"/>
          <a:ext cx="12191998" cy="5044964"/>
        </p:xfrm>
        <a:graphic>
          <a:graphicData uri="http://schemas.openxmlformats.org/drawingml/2006/table">
            <a:tbl>
              <a:tblPr>
                <a:tableStyleId>{5C22544A-7EE6-4342-B048-85BDC9FD1C3A}</a:tableStyleId>
              </a:tblPr>
              <a:tblGrid>
                <a:gridCol w="3299041">
                  <a:extLst>
                    <a:ext uri="{9D8B030D-6E8A-4147-A177-3AD203B41FA5}">
                      <a16:colId xmlns:a16="http://schemas.microsoft.com/office/drawing/2014/main" val="3832986176"/>
                    </a:ext>
                  </a:extLst>
                </a:gridCol>
                <a:gridCol w="869514">
                  <a:extLst>
                    <a:ext uri="{9D8B030D-6E8A-4147-A177-3AD203B41FA5}">
                      <a16:colId xmlns:a16="http://schemas.microsoft.com/office/drawing/2014/main" val="4230914794"/>
                    </a:ext>
                  </a:extLst>
                </a:gridCol>
                <a:gridCol w="2199360">
                  <a:extLst>
                    <a:ext uri="{9D8B030D-6E8A-4147-A177-3AD203B41FA5}">
                      <a16:colId xmlns:a16="http://schemas.microsoft.com/office/drawing/2014/main" val="3054611608"/>
                    </a:ext>
                  </a:extLst>
                </a:gridCol>
                <a:gridCol w="82986">
                  <a:extLst>
                    <a:ext uri="{9D8B030D-6E8A-4147-A177-3AD203B41FA5}">
                      <a16:colId xmlns:a16="http://schemas.microsoft.com/office/drawing/2014/main" val="188988175"/>
                    </a:ext>
                  </a:extLst>
                </a:gridCol>
                <a:gridCol w="1943622">
                  <a:extLst>
                    <a:ext uri="{9D8B030D-6E8A-4147-A177-3AD203B41FA5}">
                      <a16:colId xmlns:a16="http://schemas.microsoft.com/office/drawing/2014/main" val="2387206162"/>
                    </a:ext>
                  </a:extLst>
                </a:gridCol>
                <a:gridCol w="82986">
                  <a:extLst>
                    <a:ext uri="{9D8B030D-6E8A-4147-A177-3AD203B41FA5}">
                      <a16:colId xmlns:a16="http://schemas.microsoft.com/office/drawing/2014/main" val="3096442842"/>
                    </a:ext>
                  </a:extLst>
                </a:gridCol>
                <a:gridCol w="2480675">
                  <a:extLst>
                    <a:ext uri="{9D8B030D-6E8A-4147-A177-3AD203B41FA5}">
                      <a16:colId xmlns:a16="http://schemas.microsoft.com/office/drawing/2014/main" val="1339034270"/>
                    </a:ext>
                  </a:extLst>
                </a:gridCol>
                <a:gridCol w="82986">
                  <a:extLst>
                    <a:ext uri="{9D8B030D-6E8A-4147-A177-3AD203B41FA5}">
                      <a16:colId xmlns:a16="http://schemas.microsoft.com/office/drawing/2014/main" val="1928859352"/>
                    </a:ext>
                  </a:extLst>
                </a:gridCol>
                <a:gridCol w="1150828">
                  <a:extLst>
                    <a:ext uri="{9D8B030D-6E8A-4147-A177-3AD203B41FA5}">
                      <a16:colId xmlns:a16="http://schemas.microsoft.com/office/drawing/2014/main" val="4259998472"/>
                    </a:ext>
                  </a:extLst>
                </a:gridCol>
              </a:tblGrid>
              <a:tr h="331546">
                <a:tc>
                  <a:txBody>
                    <a:bodyPr/>
                    <a:lstStyle/>
                    <a:p>
                      <a:pPr algn="l"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solidFill>
                  </a:tcPr>
                </a:tc>
                <a:extLst>
                  <a:ext uri="{0D108BD9-81ED-4DB2-BD59-A6C34878D82A}">
                    <a16:rowId xmlns:a16="http://schemas.microsoft.com/office/drawing/2014/main" val="1201269887"/>
                  </a:ext>
                </a:extLst>
              </a:tr>
              <a:tr h="331546">
                <a:tc>
                  <a:txBody>
                    <a:bodyPr/>
                    <a:lstStyle/>
                    <a:p>
                      <a:pPr algn="l" fontAlgn="b"/>
                      <a:r>
                        <a:rPr lang="en-US" sz="1800" b="1" u="none" strike="noStrike" dirty="0">
                          <a:effectLst/>
                        </a:rPr>
                        <a:t>NASCHITTI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26</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1543727"/>
                  </a:ext>
                </a:extLst>
              </a:tr>
              <a:tr h="345959">
                <a:tc>
                  <a:txBody>
                    <a:bodyPr/>
                    <a:lstStyle/>
                    <a:p>
                      <a:pPr algn="l" fontAlgn="b"/>
                      <a:r>
                        <a:rPr lang="en-US" sz="1800" b="1" u="none" strike="noStrike" dirty="0">
                          <a:effectLst/>
                        </a:rPr>
                        <a:t>OAK SPRING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26</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819236395"/>
                  </a:ext>
                </a:extLst>
              </a:tr>
              <a:tr h="345959">
                <a:tc>
                  <a:txBody>
                    <a:bodyPr/>
                    <a:lstStyle/>
                    <a:p>
                      <a:pPr algn="l" fontAlgn="b"/>
                      <a:r>
                        <a:rPr lang="en-US" sz="1800" b="1" u="none" strike="noStrike" dirty="0">
                          <a:effectLst/>
                        </a:rPr>
                        <a:t>RED LAKE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23569213"/>
                  </a:ext>
                </a:extLst>
              </a:tr>
              <a:tr h="331546">
                <a:tc>
                  <a:txBody>
                    <a:bodyPr/>
                    <a:lstStyle/>
                    <a:p>
                      <a:pPr algn="l" fontAlgn="b"/>
                      <a:r>
                        <a:rPr lang="en-US" sz="1800" b="1" u="none" strike="noStrike" dirty="0">
                          <a:effectLst/>
                        </a:rPr>
                        <a:t>SAINT MICHAELS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60</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772656867"/>
                  </a:ext>
                </a:extLst>
              </a:tr>
              <a:tr h="360376">
                <a:tc>
                  <a:txBody>
                    <a:bodyPr/>
                    <a:lstStyle/>
                    <a:p>
                      <a:pPr algn="l" fontAlgn="b"/>
                      <a:r>
                        <a:rPr lang="en-US" sz="1800" b="1" u="none" strike="noStrike">
                          <a:effectLst/>
                        </a:rPr>
                        <a:t>SAWMILL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17</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17</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619305161"/>
                  </a:ext>
                </a:extLst>
              </a:tr>
              <a:tr h="331546">
                <a:tc>
                  <a:txBody>
                    <a:bodyPr/>
                    <a:lstStyle/>
                    <a:p>
                      <a:pPr algn="l" fontAlgn="b"/>
                      <a:r>
                        <a:rPr lang="en-US" sz="1800" b="1" u="none" strike="noStrike">
                          <a:effectLst/>
                        </a:rPr>
                        <a:t>STEAMBOAT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18</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20</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648131779"/>
                  </a:ext>
                </a:extLst>
              </a:tr>
              <a:tr h="331546">
                <a:tc>
                  <a:txBody>
                    <a:bodyPr/>
                    <a:lstStyle/>
                    <a:p>
                      <a:pPr algn="l" fontAlgn="b"/>
                      <a:r>
                        <a:rPr lang="en-US" sz="1800" b="1" u="none" strike="noStrike">
                          <a:effectLst/>
                        </a:rPr>
                        <a:t>TEESTO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20</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770796110"/>
                  </a:ext>
                </a:extLst>
              </a:tr>
              <a:tr h="331546">
                <a:tc>
                  <a:txBody>
                    <a:bodyPr/>
                    <a:lstStyle/>
                    <a:p>
                      <a:pPr algn="l" fontAlgn="b"/>
                      <a:r>
                        <a:rPr lang="en-US" sz="1800" b="1" u="none" strike="noStrike">
                          <a:effectLst/>
                        </a:rPr>
                        <a:t>TOHATCHI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21</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84784323"/>
                  </a:ext>
                </a:extLst>
              </a:tr>
              <a:tr h="345959">
                <a:tc>
                  <a:txBody>
                    <a:bodyPr/>
                    <a:lstStyle/>
                    <a:p>
                      <a:pPr algn="l" fontAlgn="b"/>
                      <a:r>
                        <a:rPr lang="en-US" sz="1800" b="1" u="none" strike="noStrike">
                          <a:effectLst/>
                        </a:rPr>
                        <a:t>TWIN LAKES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24</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905420648"/>
                  </a:ext>
                </a:extLst>
              </a:tr>
              <a:tr h="331546">
                <a:tc>
                  <a:txBody>
                    <a:bodyPr/>
                    <a:lstStyle/>
                    <a:p>
                      <a:pPr algn="l" fontAlgn="b"/>
                      <a:r>
                        <a:rPr lang="en-US" sz="1800" b="1" u="none" strike="noStrike">
                          <a:effectLst/>
                        </a:rPr>
                        <a:t>WHITE CONE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714309425"/>
                  </a:ext>
                </a:extLst>
              </a:tr>
              <a:tr h="331546">
                <a:tc>
                  <a:txBody>
                    <a:bodyPr/>
                    <a:lstStyle/>
                    <a:p>
                      <a:pPr algn="l" fontAlgn="b"/>
                      <a:r>
                        <a:rPr lang="en-US" sz="1800" b="1" u="none" strike="noStrike" dirty="0">
                          <a:effectLst/>
                        </a:rPr>
                        <a:t>WIDE RUINS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33</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548153147"/>
                  </a:ext>
                </a:extLst>
              </a:tr>
              <a:tr h="994343">
                <a:tc>
                  <a:txBody>
                    <a:bodyPr/>
                    <a:lstStyle/>
                    <a:p>
                      <a:pPr algn="l"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439</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131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580</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356689121"/>
                  </a:ext>
                </a:extLst>
              </a:tr>
            </a:tbl>
          </a:graphicData>
        </a:graphic>
      </p:graphicFrame>
      <p:sp>
        <p:nvSpPr>
          <p:cNvPr id="3" name="TextBox 2">
            <a:extLst>
              <a:ext uri="{FF2B5EF4-FFF2-40B4-BE49-F238E27FC236}">
                <a16:creationId xmlns:a16="http://schemas.microsoft.com/office/drawing/2014/main" id="{0BE66D4D-CD91-44AC-8699-1B4EF057D13F}"/>
              </a:ext>
            </a:extLst>
          </p:cNvPr>
          <p:cNvSpPr txBox="1"/>
          <p:nvPr/>
        </p:nvSpPr>
        <p:spPr>
          <a:xfrm>
            <a:off x="325821" y="714703"/>
            <a:ext cx="8502867" cy="461665"/>
          </a:xfrm>
          <a:prstGeom prst="rect">
            <a:avLst/>
          </a:prstGeom>
          <a:noFill/>
        </p:spPr>
        <p:txBody>
          <a:bodyPr wrap="square" rtlCol="0">
            <a:spAutoFit/>
          </a:bodyPr>
          <a:lstStyle/>
          <a:p>
            <a:r>
              <a:rPr lang="en-US" sz="2400" dirty="0">
                <a:latin typeface="Bodoni MT Black" panose="02070A03080606020203" pitchFamily="18" charset="0"/>
              </a:rPr>
              <a:t>FORT DEFIANCE AGENCY…</a:t>
            </a:r>
            <a:r>
              <a:rPr lang="en-US" sz="1200" dirty="0">
                <a:latin typeface="Arial Black" panose="020B0A04020102020204" pitchFamily="34" charset="0"/>
              </a:rPr>
              <a:t>CONT…</a:t>
            </a:r>
            <a:endParaRPr lang="en-US" sz="2400" dirty="0">
              <a:latin typeface="Bodoni MT Black" panose="02070A03080606020203" pitchFamily="18" charset="0"/>
            </a:endParaRPr>
          </a:p>
        </p:txBody>
      </p:sp>
      <p:sp>
        <p:nvSpPr>
          <p:cNvPr id="4" name="Slide Number Placeholder 3">
            <a:extLst>
              <a:ext uri="{FF2B5EF4-FFF2-40B4-BE49-F238E27FC236}">
                <a16:creationId xmlns:a16="http://schemas.microsoft.com/office/drawing/2014/main" id="{E97F2A28-0235-488A-B9EA-CF4F4F72AE69}"/>
              </a:ext>
            </a:extLst>
          </p:cNvPr>
          <p:cNvSpPr>
            <a:spLocks noGrp="1"/>
          </p:cNvSpPr>
          <p:nvPr>
            <p:ph type="sldNum" sz="quarter" idx="12"/>
          </p:nvPr>
        </p:nvSpPr>
        <p:spPr>
          <a:xfrm>
            <a:off x="11298135" y="0"/>
            <a:ext cx="779767" cy="365125"/>
          </a:xfrm>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169654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E78CB5A-41A9-48FD-B698-4B70D4D13E18}"/>
              </a:ext>
            </a:extLst>
          </p:cNvPr>
          <p:cNvGraphicFramePr>
            <a:graphicFrameLocks noGrp="1"/>
          </p:cNvGraphicFramePr>
          <p:nvPr>
            <p:extLst>
              <p:ext uri="{D42A27DB-BD31-4B8C-83A1-F6EECF244321}">
                <p14:modId xmlns:p14="http://schemas.microsoft.com/office/powerpoint/2010/main" val="658039137"/>
              </p:ext>
            </p:extLst>
          </p:nvPr>
        </p:nvGraphicFramePr>
        <p:xfrm>
          <a:off x="1" y="669850"/>
          <a:ext cx="12191998" cy="6188146"/>
        </p:xfrm>
        <a:graphic>
          <a:graphicData uri="http://schemas.openxmlformats.org/drawingml/2006/table">
            <a:tbl>
              <a:tblPr>
                <a:tableStyleId>{5C22544A-7EE6-4342-B048-85BDC9FD1C3A}</a:tableStyleId>
              </a:tblPr>
              <a:tblGrid>
                <a:gridCol w="2811350">
                  <a:extLst>
                    <a:ext uri="{9D8B030D-6E8A-4147-A177-3AD203B41FA5}">
                      <a16:colId xmlns:a16="http://schemas.microsoft.com/office/drawing/2014/main" val="2929039457"/>
                    </a:ext>
                  </a:extLst>
                </a:gridCol>
                <a:gridCol w="1026040">
                  <a:extLst>
                    <a:ext uri="{9D8B030D-6E8A-4147-A177-3AD203B41FA5}">
                      <a16:colId xmlns:a16="http://schemas.microsoft.com/office/drawing/2014/main" val="3476136612"/>
                    </a:ext>
                  </a:extLst>
                </a:gridCol>
                <a:gridCol w="1559580">
                  <a:extLst>
                    <a:ext uri="{9D8B030D-6E8A-4147-A177-3AD203B41FA5}">
                      <a16:colId xmlns:a16="http://schemas.microsoft.com/office/drawing/2014/main" val="2700374848"/>
                    </a:ext>
                  </a:extLst>
                </a:gridCol>
                <a:gridCol w="1993159">
                  <a:extLst>
                    <a:ext uri="{9D8B030D-6E8A-4147-A177-3AD203B41FA5}">
                      <a16:colId xmlns:a16="http://schemas.microsoft.com/office/drawing/2014/main" val="1183711529"/>
                    </a:ext>
                  </a:extLst>
                </a:gridCol>
                <a:gridCol w="1539061">
                  <a:extLst>
                    <a:ext uri="{9D8B030D-6E8A-4147-A177-3AD203B41FA5}">
                      <a16:colId xmlns:a16="http://schemas.microsoft.com/office/drawing/2014/main" val="1110509841"/>
                    </a:ext>
                  </a:extLst>
                </a:gridCol>
                <a:gridCol w="3262808">
                  <a:extLst>
                    <a:ext uri="{9D8B030D-6E8A-4147-A177-3AD203B41FA5}">
                      <a16:colId xmlns:a16="http://schemas.microsoft.com/office/drawing/2014/main" val="2629555023"/>
                    </a:ext>
                  </a:extLst>
                </a:gridCol>
              </a:tblGrid>
              <a:tr h="291394">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r" fontAlgn="b"/>
                      <a:r>
                        <a:rPr lang="en-US" sz="1800" b="1" u="none" strike="noStrike">
                          <a:effectLst/>
                        </a:rPr>
                        <a:t>HOMELESS</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b="1" u="none" strike="noStrike">
                          <a:effectLst/>
                        </a:rPr>
                        <a:t>RENOVATION</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b="1" u="none" strike="noStrike">
                          <a:effectLst/>
                        </a:rPr>
                        <a:t>BURNOUT</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extLst>
                  <a:ext uri="{0D108BD9-81ED-4DB2-BD59-A6C34878D82A}">
                    <a16:rowId xmlns:a16="http://schemas.microsoft.com/office/drawing/2014/main" val="3384287176"/>
                  </a:ext>
                </a:extLst>
              </a:tr>
              <a:tr h="291394">
                <a:tc>
                  <a:txBody>
                    <a:bodyPr/>
                    <a:lstStyle/>
                    <a:p>
                      <a:pPr algn="l" fontAlgn="b"/>
                      <a:r>
                        <a:rPr lang="en-US" sz="1800" b="1" u="none" strike="noStrike" dirty="0">
                          <a:effectLst/>
                        </a:rPr>
                        <a:t>ANETH </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985791941"/>
                  </a:ext>
                </a:extLst>
              </a:tr>
              <a:tr h="291394">
                <a:tc>
                  <a:txBody>
                    <a:bodyPr/>
                    <a:lstStyle/>
                    <a:p>
                      <a:pPr algn="l" fontAlgn="b"/>
                      <a:r>
                        <a:rPr lang="en-US" sz="1800" b="1" u="none" strike="noStrike" dirty="0">
                          <a:effectLst/>
                        </a:rPr>
                        <a:t>BECLABITO </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4276757299"/>
                  </a:ext>
                </a:extLst>
              </a:tr>
              <a:tr h="291394">
                <a:tc>
                  <a:txBody>
                    <a:bodyPr/>
                    <a:lstStyle/>
                    <a:p>
                      <a:pPr algn="l" fontAlgn="b"/>
                      <a:r>
                        <a:rPr lang="en-US" sz="1800" b="1" u="none" strike="noStrike" dirty="0">
                          <a:effectLst/>
                        </a:rPr>
                        <a:t>BURNHAM </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314833255"/>
                  </a:ext>
                </a:extLst>
              </a:tr>
              <a:tr h="291394">
                <a:tc>
                  <a:txBody>
                    <a:bodyPr/>
                    <a:lstStyle/>
                    <a:p>
                      <a:pPr algn="l" fontAlgn="b"/>
                      <a:r>
                        <a:rPr lang="en-US" sz="1800" b="1" u="none" strike="noStrike">
                          <a:effectLst/>
                        </a:rPr>
                        <a:t>COVE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463118120"/>
                  </a:ext>
                </a:extLst>
              </a:tr>
              <a:tr h="291394">
                <a:tc>
                  <a:txBody>
                    <a:bodyPr/>
                    <a:lstStyle/>
                    <a:p>
                      <a:pPr algn="l" fontAlgn="b"/>
                      <a:r>
                        <a:rPr lang="en-US" sz="1800" b="1" u="none" strike="noStrike">
                          <a:effectLst/>
                        </a:rPr>
                        <a:t>GADII AHI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999017036"/>
                  </a:ext>
                </a:extLst>
              </a:tr>
              <a:tr h="291394">
                <a:tc>
                  <a:txBody>
                    <a:bodyPr/>
                    <a:lstStyle/>
                    <a:p>
                      <a:pPr algn="l" fontAlgn="b"/>
                      <a:r>
                        <a:rPr lang="en-US" sz="1800" b="1" u="none" strike="noStrike">
                          <a:effectLst/>
                        </a:rPr>
                        <a:t>HOG BACK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792650371"/>
                  </a:ext>
                </a:extLst>
              </a:tr>
              <a:tr h="291394">
                <a:tc>
                  <a:txBody>
                    <a:bodyPr/>
                    <a:lstStyle/>
                    <a:p>
                      <a:pPr algn="l" fontAlgn="b"/>
                      <a:r>
                        <a:rPr lang="en-US" sz="1800" b="1" u="none" strike="noStrike">
                          <a:effectLst/>
                        </a:rPr>
                        <a:t>MEXICAN WATER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9</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3596376102"/>
                  </a:ext>
                </a:extLst>
              </a:tr>
              <a:tr h="291394">
                <a:tc>
                  <a:txBody>
                    <a:bodyPr/>
                    <a:lstStyle/>
                    <a:p>
                      <a:pPr algn="l" fontAlgn="b"/>
                      <a:r>
                        <a:rPr lang="en-US" sz="1800" b="1" u="none" strike="noStrike">
                          <a:effectLst/>
                        </a:rPr>
                        <a:t>NENAHNEZAD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5</a:t>
                      </a:r>
                      <a:endParaRPr lang="en-US" sz="1800" b="1"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739116580"/>
                  </a:ext>
                </a:extLst>
              </a:tr>
              <a:tr h="291394">
                <a:tc>
                  <a:txBody>
                    <a:bodyPr/>
                    <a:lstStyle/>
                    <a:p>
                      <a:pPr algn="l" fontAlgn="b"/>
                      <a:r>
                        <a:rPr lang="en-US" sz="1800" b="1" u="none" strike="noStrike">
                          <a:effectLst/>
                        </a:rPr>
                        <a:t>NEWCOMB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19</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946679235"/>
                  </a:ext>
                </a:extLst>
              </a:tr>
              <a:tr h="291394">
                <a:tc>
                  <a:txBody>
                    <a:bodyPr/>
                    <a:lstStyle/>
                    <a:p>
                      <a:pPr algn="l" fontAlgn="b"/>
                      <a:r>
                        <a:rPr lang="en-US" sz="1800" b="1" u="none" strike="noStrike">
                          <a:effectLst/>
                        </a:rPr>
                        <a:t>RED MESA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409864544"/>
                  </a:ext>
                </a:extLst>
              </a:tr>
              <a:tr h="291394">
                <a:tc>
                  <a:txBody>
                    <a:bodyPr/>
                    <a:lstStyle/>
                    <a:p>
                      <a:pPr algn="l" fontAlgn="b"/>
                      <a:r>
                        <a:rPr lang="en-US" sz="1800" b="1" u="none" strike="noStrike">
                          <a:effectLst/>
                        </a:rPr>
                        <a:t>RED VALLEY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13</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368188574"/>
                  </a:ext>
                </a:extLst>
              </a:tr>
              <a:tr h="291394">
                <a:tc>
                  <a:txBody>
                    <a:bodyPr/>
                    <a:lstStyle/>
                    <a:p>
                      <a:pPr algn="l" fontAlgn="b"/>
                      <a:r>
                        <a:rPr lang="en-US" sz="1800" b="1" u="none" strike="noStrike">
                          <a:effectLst/>
                        </a:rPr>
                        <a:t>SAN JUAN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3827742825"/>
                  </a:ext>
                </a:extLst>
              </a:tr>
              <a:tr h="291394">
                <a:tc>
                  <a:txBody>
                    <a:bodyPr/>
                    <a:lstStyle/>
                    <a:p>
                      <a:pPr algn="l" fontAlgn="b"/>
                      <a:r>
                        <a:rPr lang="en-US" sz="1800" b="1" u="none" strike="noStrike">
                          <a:effectLst/>
                        </a:rPr>
                        <a:t>SANOSTEE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7</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17</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465974066"/>
                  </a:ext>
                </a:extLst>
              </a:tr>
              <a:tr h="291394">
                <a:tc>
                  <a:txBody>
                    <a:bodyPr/>
                    <a:lstStyle/>
                    <a:p>
                      <a:pPr algn="l" fontAlgn="b"/>
                      <a:r>
                        <a:rPr lang="en-US" sz="1800" b="1" u="none" strike="noStrike">
                          <a:effectLst/>
                        </a:rPr>
                        <a:t>SHEEPSPRING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8</a:t>
                      </a:r>
                      <a:endParaRPr lang="en-US" sz="1800" b="0"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50541585"/>
                  </a:ext>
                </a:extLst>
              </a:tr>
              <a:tr h="291394">
                <a:tc>
                  <a:txBody>
                    <a:bodyPr/>
                    <a:lstStyle/>
                    <a:p>
                      <a:pPr algn="l" fontAlgn="b"/>
                      <a:r>
                        <a:rPr lang="en-US" sz="1800" b="1" u="none" strike="noStrike">
                          <a:effectLst/>
                        </a:rPr>
                        <a:t>SHIPROCK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25</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25</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dirty="0">
                          <a:effectLst/>
                        </a:rPr>
                        <a:t>7</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57</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3308086576"/>
                  </a:ext>
                </a:extLst>
              </a:tr>
              <a:tr h="291394">
                <a:tc>
                  <a:txBody>
                    <a:bodyPr/>
                    <a:lstStyle/>
                    <a:p>
                      <a:pPr algn="l" fontAlgn="b"/>
                      <a:r>
                        <a:rPr lang="en-US" sz="1800" b="1" u="none" strike="noStrike">
                          <a:effectLst/>
                        </a:rPr>
                        <a:t>SWEETWATER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8</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4056782087"/>
                  </a:ext>
                </a:extLst>
              </a:tr>
              <a:tr h="291394">
                <a:tc>
                  <a:txBody>
                    <a:bodyPr/>
                    <a:lstStyle/>
                    <a:p>
                      <a:pPr algn="l" fontAlgn="b"/>
                      <a:r>
                        <a:rPr lang="en-US" sz="1800" b="1" u="none" strike="noStrike">
                          <a:effectLst/>
                        </a:rPr>
                        <a:t>TEECNOSPOS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690172417"/>
                  </a:ext>
                </a:extLst>
              </a:tr>
              <a:tr h="291394">
                <a:tc>
                  <a:txBody>
                    <a:bodyPr/>
                    <a:lstStyle/>
                    <a:p>
                      <a:pPr algn="l" fontAlgn="b"/>
                      <a:r>
                        <a:rPr lang="en-US" sz="1800" b="1" u="none" strike="noStrike">
                          <a:effectLst/>
                        </a:rPr>
                        <a:t>TWO GREY HILL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9</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1119491547"/>
                  </a:ext>
                </a:extLst>
              </a:tr>
              <a:tr h="291394">
                <a:tc>
                  <a:txBody>
                    <a:bodyPr/>
                    <a:lstStyle/>
                    <a:p>
                      <a:pPr algn="l" fontAlgn="b"/>
                      <a:r>
                        <a:rPr lang="en-US" sz="1800" b="1" u="none" strike="noStrike" dirty="0">
                          <a:effectLst/>
                        </a:rPr>
                        <a:t>UPPER FRUITLAND </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14</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2104344173"/>
                  </a:ext>
                </a:extLst>
              </a:tr>
              <a:tr h="360266">
                <a:tc>
                  <a:txBody>
                    <a:bodyPr/>
                    <a:lstStyle/>
                    <a:p>
                      <a:pPr algn="ctr" fontAlgn="b"/>
                      <a:r>
                        <a:rPr lang="en-US" sz="1800" u="none" strike="noStrike" dirty="0">
                          <a:effectLst/>
                        </a:rPr>
                        <a:t> </a:t>
                      </a:r>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a:effectLst/>
                        </a:rPr>
                        <a:t>152</a:t>
                      </a:r>
                      <a:endParaRPr lang="en-US" sz="1800" b="1" i="0" u="none" strike="noStrike">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tc>
                  <a:txBody>
                    <a:bodyPr/>
                    <a:lstStyle/>
                    <a:p>
                      <a:pPr algn="ctr" fontAlgn="b"/>
                      <a:r>
                        <a:rPr lang="en-US" sz="1800" u="none" strike="noStrike">
                          <a:effectLst/>
                        </a:rPr>
                        <a:t>72</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b"/>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502" marR="7502" marT="7502" marB="0" anchor="b">
                    <a:solidFill>
                      <a:schemeClr val="accent2">
                        <a:lumMod val="20000"/>
                        <a:lumOff val="80000"/>
                      </a:schemeClr>
                    </a:solidFill>
                  </a:tcPr>
                </a:tc>
                <a:tc>
                  <a:txBody>
                    <a:bodyPr/>
                    <a:lstStyle/>
                    <a:p>
                      <a:pPr algn="ctr" fontAlgn="ctr"/>
                      <a:r>
                        <a:rPr lang="en-US" sz="1800" u="none" strike="noStrike" dirty="0">
                          <a:effectLst/>
                        </a:rPr>
                        <a:t>234</a:t>
                      </a:r>
                      <a:endParaRPr lang="en-US" sz="1800" b="0" i="0" u="none" strike="noStrike" dirty="0">
                        <a:solidFill>
                          <a:srgbClr val="000000"/>
                        </a:solidFill>
                        <a:effectLst/>
                        <a:latin typeface="Calibri" panose="020F0502020204030204" pitchFamily="34" charset="0"/>
                      </a:endParaRPr>
                    </a:p>
                  </a:txBody>
                  <a:tcPr marL="7502" marR="7502" marT="7502" marB="0" anchor="ctr">
                    <a:solidFill>
                      <a:schemeClr val="accent2">
                        <a:lumMod val="20000"/>
                        <a:lumOff val="80000"/>
                      </a:schemeClr>
                    </a:solidFill>
                  </a:tcPr>
                </a:tc>
                <a:extLst>
                  <a:ext uri="{0D108BD9-81ED-4DB2-BD59-A6C34878D82A}">
                    <a16:rowId xmlns:a16="http://schemas.microsoft.com/office/drawing/2014/main" val="848776663"/>
                  </a:ext>
                </a:extLst>
              </a:tr>
            </a:tbl>
          </a:graphicData>
        </a:graphic>
      </p:graphicFrame>
      <p:sp>
        <p:nvSpPr>
          <p:cNvPr id="3" name="TextBox 2">
            <a:extLst>
              <a:ext uri="{FF2B5EF4-FFF2-40B4-BE49-F238E27FC236}">
                <a16:creationId xmlns:a16="http://schemas.microsoft.com/office/drawing/2014/main" id="{38A24A38-1935-476C-B25D-96961A8868BD}"/>
              </a:ext>
            </a:extLst>
          </p:cNvPr>
          <p:cNvSpPr txBox="1"/>
          <p:nvPr/>
        </p:nvSpPr>
        <p:spPr>
          <a:xfrm>
            <a:off x="252250" y="208185"/>
            <a:ext cx="6081034" cy="461665"/>
          </a:xfrm>
          <a:prstGeom prst="rect">
            <a:avLst/>
          </a:prstGeom>
          <a:noFill/>
        </p:spPr>
        <p:txBody>
          <a:bodyPr wrap="square" rtlCol="0">
            <a:spAutoFit/>
          </a:bodyPr>
          <a:lstStyle/>
          <a:p>
            <a:r>
              <a:rPr lang="en-US" sz="2400" dirty="0">
                <a:latin typeface="Bodoni MT Black" panose="02070A03080606020203" pitchFamily="18" charset="0"/>
              </a:rPr>
              <a:t>SHIPROCK AGENCY</a:t>
            </a:r>
          </a:p>
        </p:txBody>
      </p:sp>
      <p:sp>
        <p:nvSpPr>
          <p:cNvPr id="4" name="Slide Number Placeholder 3">
            <a:extLst>
              <a:ext uri="{FF2B5EF4-FFF2-40B4-BE49-F238E27FC236}">
                <a16:creationId xmlns:a16="http://schemas.microsoft.com/office/drawing/2014/main" id="{2B51AA8E-E02F-4D22-8363-150716DE0CBD}"/>
              </a:ext>
            </a:extLst>
          </p:cNvPr>
          <p:cNvSpPr>
            <a:spLocks noGrp="1"/>
          </p:cNvSpPr>
          <p:nvPr>
            <p:ph type="sldNum" sz="quarter" idx="12"/>
          </p:nvPr>
        </p:nvSpPr>
        <p:spPr>
          <a:xfrm>
            <a:off x="11412233" y="25622"/>
            <a:ext cx="779767" cy="365125"/>
          </a:xfrm>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342078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CDA4BB-862D-416D-B5F8-25BD46DB434B}"/>
              </a:ext>
            </a:extLst>
          </p:cNvPr>
          <p:cNvGraphicFramePr>
            <a:graphicFrameLocks noGrp="1"/>
          </p:cNvGraphicFramePr>
          <p:nvPr>
            <p:extLst>
              <p:ext uri="{D42A27DB-BD31-4B8C-83A1-F6EECF244321}">
                <p14:modId xmlns:p14="http://schemas.microsoft.com/office/powerpoint/2010/main" val="3582200238"/>
              </p:ext>
            </p:extLst>
          </p:nvPr>
        </p:nvGraphicFramePr>
        <p:xfrm>
          <a:off x="1" y="871869"/>
          <a:ext cx="12191999" cy="5986140"/>
        </p:xfrm>
        <a:graphic>
          <a:graphicData uri="http://schemas.openxmlformats.org/drawingml/2006/table">
            <a:tbl>
              <a:tblPr>
                <a:tableStyleId>{5C22544A-7EE6-4342-B048-85BDC9FD1C3A}</a:tableStyleId>
              </a:tblPr>
              <a:tblGrid>
                <a:gridCol w="3934821">
                  <a:extLst>
                    <a:ext uri="{9D8B030D-6E8A-4147-A177-3AD203B41FA5}">
                      <a16:colId xmlns:a16="http://schemas.microsoft.com/office/drawing/2014/main" val="3006147578"/>
                    </a:ext>
                  </a:extLst>
                </a:gridCol>
                <a:gridCol w="229926">
                  <a:extLst>
                    <a:ext uri="{9D8B030D-6E8A-4147-A177-3AD203B41FA5}">
                      <a16:colId xmlns:a16="http://schemas.microsoft.com/office/drawing/2014/main" val="1264881880"/>
                    </a:ext>
                  </a:extLst>
                </a:gridCol>
                <a:gridCol w="83685">
                  <a:extLst>
                    <a:ext uri="{9D8B030D-6E8A-4147-A177-3AD203B41FA5}">
                      <a16:colId xmlns:a16="http://schemas.microsoft.com/office/drawing/2014/main" val="939798508"/>
                    </a:ext>
                  </a:extLst>
                </a:gridCol>
                <a:gridCol w="2056344">
                  <a:extLst>
                    <a:ext uri="{9D8B030D-6E8A-4147-A177-3AD203B41FA5}">
                      <a16:colId xmlns:a16="http://schemas.microsoft.com/office/drawing/2014/main" val="642273479"/>
                    </a:ext>
                  </a:extLst>
                </a:gridCol>
                <a:gridCol w="2524878">
                  <a:extLst>
                    <a:ext uri="{9D8B030D-6E8A-4147-A177-3AD203B41FA5}">
                      <a16:colId xmlns:a16="http://schemas.microsoft.com/office/drawing/2014/main" val="2375944512"/>
                    </a:ext>
                  </a:extLst>
                </a:gridCol>
                <a:gridCol w="2446789">
                  <a:extLst>
                    <a:ext uri="{9D8B030D-6E8A-4147-A177-3AD203B41FA5}">
                      <a16:colId xmlns:a16="http://schemas.microsoft.com/office/drawing/2014/main" val="2228688722"/>
                    </a:ext>
                  </a:extLst>
                </a:gridCol>
                <a:gridCol w="915556">
                  <a:extLst>
                    <a:ext uri="{9D8B030D-6E8A-4147-A177-3AD203B41FA5}">
                      <a16:colId xmlns:a16="http://schemas.microsoft.com/office/drawing/2014/main" val="3098932915"/>
                    </a:ext>
                  </a:extLst>
                </a:gridCol>
              </a:tblGrid>
              <a:tr h="300732">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b="1" u="none" strike="noStrike" dirty="0">
                          <a:effectLst/>
                        </a:rPr>
                        <a:t>HOMELESS</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b="1" u="none" strike="noStrike" dirty="0">
                          <a:effectLst/>
                        </a:rPr>
                        <a:t>RENOVATION</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b="1" u="none" strike="noStrike" dirty="0">
                          <a:effectLst/>
                        </a:rPr>
                        <a:t>BURNOUT</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22797331"/>
                  </a:ext>
                </a:extLst>
              </a:tr>
              <a:tr h="291962">
                <a:tc>
                  <a:txBody>
                    <a:bodyPr/>
                    <a:lstStyle/>
                    <a:p>
                      <a:pPr algn="l" fontAlgn="b"/>
                      <a:r>
                        <a:rPr lang="en-US" sz="1800" b="1" u="none" strike="noStrike" dirty="0">
                          <a:effectLst/>
                        </a:rPr>
                        <a:t>BIRDSPRINGS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304643283"/>
                  </a:ext>
                </a:extLst>
              </a:tr>
              <a:tr h="291962">
                <a:tc>
                  <a:txBody>
                    <a:bodyPr/>
                    <a:lstStyle/>
                    <a:p>
                      <a:pPr algn="l" fontAlgn="b"/>
                      <a:r>
                        <a:rPr lang="en-US" sz="1800" b="1" u="none" strike="noStrike" dirty="0">
                          <a:effectLst/>
                        </a:rPr>
                        <a:t>BODAWAY/GAP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331457524"/>
                  </a:ext>
                </a:extLst>
              </a:tr>
              <a:tr h="291962">
                <a:tc>
                  <a:txBody>
                    <a:bodyPr/>
                    <a:lstStyle/>
                    <a:p>
                      <a:pPr algn="l" fontAlgn="b"/>
                      <a:r>
                        <a:rPr lang="en-US" sz="1800" b="1" u="none" strike="noStrike">
                          <a:effectLst/>
                        </a:rPr>
                        <a:t>CHILCHINBETO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43211957"/>
                  </a:ext>
                </a:extLst>
              </a:tr>
              <a:tr h="312299">
                <a:tc>
                  <a:txBody>
                    <a:bodyPr/>
                    <a:lstStyle/>
                    <a:p>
                      <a:pPr algn="l" fontAlgn="b"/>
                      <a:r>
                        <a:rPr lang="en-US" sz="1800" b="1" u="none" strike="noStrike">
                          <a:effectLst/>
                        </a:rPr>
                        <a:t>COALMINE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379659108"/>
                  </a:ext>
                </a:extLst>
              </a:tr>
              <a:tr h="291962">
                <a:tc>
                  <a:txBody>
                    <a:bodyPr/>
                    <a:lstStyle/>
                    <a:p>
                      <a:pPr algn="l" fontAlgn="b"/>
                      <a:r>
                        <a:rPr lang="en-US" sz="1800" b="1" u="none" strike="noStrike">
                          <a:effectLst/>
                        </a:rPr>
                        <a:t>CAMERON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466557690"/>
                  </a:ext>
                </a:extLst>
              </a:tr>
              <a:tr h="291962">
                <a:tc>
                  <a:txBody>
                    <a:bodyPr/>
                    <a:lstStyle/>
                    <a:p>
                      <a:pPr algn="l" fontAlgn="b"/>
                      <a:r>
                        <a:rPr lang="en-US" sz="1800" b="1" u="none" strike="noStrike">
                          <a:effectLst/>
                        </a:rPr>
                        <a:t>COPPERMINE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291919021"/>
                  </a:ext>
                </a:extLst>
              </a:tr>
              <a:tr h="296888">
                <a:tc>
                  <a:txBody>
                    <a:bodyPr/>
                    <a:lstStyle/>
                    <a:p>
                      <a:pPr algn="l" fontAlgn="b"/>
                      <a:r>
                        <a:rPr lang="en-US" sz="1800" b="1" u="none" strike="noStrike">
                          <a:effectLst/>
                        </a:rPr>
                        <a:t>DENNEHOTSO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236196534"/>
                  </a:ext>
                </a:extLst>
              </a:tr>
              <a:tr h="291962">
                <a:tc>
                  <a:txBody>
                    <a:bodyPr/>
                    <a:lstStyle/>
                    <a:p>
                      <a:pPr algn="l" fontAlgn="b"/>
                      <a:r>
                        <a:rPr lang="en-US" sz="1800" b="1" u="none" strike="noStrike">
                          <a:effectLst/>
                        </a:rPr>
                        <a:t>INSCRIPTION HOUSE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671734769"/>
                  </a:ext>
                </a:extLst>
              </a:tr>
              <a:tr h="291962">
                <a:tc>
                  <a:txBody>
                    <a:bodyPr/>
                    <a:lstStyle/>
                    <a:p>
                      <a:pPr algn="l" fontAlgn="b"/>
                      <a:r>
                        <a:rPr lang="en-US" sz="1800" b="1" u="none" strike="noStrike">
                          <a:effectLst/>
                        </a:rPr>
                        <a:t>KAIBETO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518213773"/>
                  </a:ext>
                </a:extLst>
              </a:tr>
              <a:tr h="291962">
                <a:tc>
                  <a:txBody>
                    <a:bodyPr/>
                    <a:lstStyle/>
                    <a:p>
                      <a:pPr algn="l" fontAlgn="b"/>
                      <a:r>
                        <a:rPr lang="en-US" sz="1800" b="1" u="none" strike="noStrike">
                          <a:effectLst/>
                        </a:rPr>
                        <a:t>KAYENTA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824487531"/>
                  </a:ext>
                </a:extLst>
              </a:tr>
              <a:tr h="291962">
                <a:tc>
                  <a:txBody>
                    <a:bodyPr/>
                    <a:lstStyle/>
                    <a:p>
                      <a:pPr algn="l" fontAlgn="b"/>
                      <a:r>
                        <a:rPr lang="en-US" sz="1800" b="1" u="none" strike="noStrike" dirty="0">
                          <a:effectLst/>
                        </a:rPr>
                        <a:t>LECHEE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077870851"/>
                  </a:ext>
                </a:extLst>
              </a:tr>
              <a:tr h="291962">
                <a:tc>
                  <a:txBody>
                    <a:bodyPr/>
                    <a:lstStyle/>
                    <a:p>
                      <a:pPr algn="l" fontAlgn="b"/>
                      <a:r>
                        <a:rPr lang="en-US" sz="1800" b="1" u="none" strike="noStrike">
                          <a:effectLst/>
                        </a:rPr>
                        <a:t>LEUPP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17</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97203362"/>
                  </a:ext>
                </a:extLst>
              </a:tr>
              <a:tr h="291962">
                <a:tc>
                  <a:txBody>
                    <a:bodyPr/>
                    <a:lstStyle/>
                    <a:p>
                      <a:pPr algn="l" fontAlgn="b"/>
                      <a:r>
                        <a:rPr lang="en-US" sz="1800" b="1" u="none" strike="noStrike">
                          <a:effectLst/>
                        </a:rPr>
                        <a:t>NAVAJO MOUNTAIN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7</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3480716"/>
                  </a:ext>
                </a:extLst>
              </a:tr>
              <a:tr h="291962">
                <a:tc>
                  <a:txBody>
                    <a:bodyPr/>
                    <a:lstStyle/>
                    <a:p>
                      <a:pPr algn="l" fontAlgn="b"/>
                      <a:r>
                        <a:rPr lang="en-US" sz="1800" b="1" u="none" strike="noStrike">
                          <a:effectLst/>
                        </a:rPr>
                        <a:t>OLJATO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634333008"/>
                  </a:ext>
                </a:extLst>
              </a:tr>
              <a:tr h="291962">
                <a:tc>
                  <a:txBody>
                    <a:bodyPr/>
                    <a:lstStyle/>
                    <a:p>
                      <a:pPr algn="l" fontAlgn="b"/>
                      <a:r>
                        <a:rPr lang="en-US" sz="1800" b="1" u="none" strike="noStrike">
                          <a:effectLst/>
                        </a:rPr>
                        <a:t>SHONTO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591126989"/>
                  </a:ext>
                </a:extLst>
              </a:tr>
              <a:tr h="291962">
                <a:tc>
                  <a:txBody>
                    <a:bodyPr/>
                    <a:lstStyle/>
                    <a:p>
                      <a:pPr algn="l" fontAlgn="b"/>
                      <a:r>
                        <a:rPr lang="en-US" sz="1800" b="1" u="none" strike="noStrike">
                          <a:effectLst/>
                        </a:rPr>
                        <a:t>TONALEA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475240766"/>
                  </a:ext>
                </a:extLst>
              </a:tr>
              <a:tr h="291962">
                <a:tc>
                  <a:txBody>
                    <a:bodyPr/>
                    <a:lstStyle/>
                    <a:p>
                      <a:pPr algn="l" fontAlgn="b"/>
                      <a:r>
                        <a:rPr lang="en-US" sz="1800" b="1" u="none" strike="noStrike">
                          <a:effectLst/>
                        </a:rPr>
                        <a:t>TOLANI LAKE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267377619"/>
                  </a:ext>
                </a:extLst>
              </a:tr>
              <a:tr h="291962">
                <a:tc>
                  <a:txBody>
                    <a:bodyPr/>
                    <a:lstStyle/>
                    <a:p>
                      <a:pPr algn="l" fontAlgn="b"/>
                      <a:r>
                        <a:rPr lang="en-US" sz="1800" b="1" u="none" strike="noStrike" dirty="0">
                          <a:effectLst/>
                        </a:rPr>
                        <a:t>TUBA CITY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73770119"/>
                  </a:ext>
                </a:extLst>
              </a:tr>
              <a:tr h="404829">
                <a:tc>
                  <a:txBody>
                    <a:bodyPr/>
                    <a:lstStyle/>
                    <a:p>
                      <a:pPr algn="l" fontAlgn="b"/>
                      <a:r>
                        <a:rPr lang="en-US" sz="1800" b="1" u="none" strike="noStrike" dirty="0">
                          <a:effectLst/>
                        </a:rPr>
                        <a:t> 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157</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25</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183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365936371"/>
                  </a:ext>
                </a:extLst>
              </a:tr>
            </a:tbl>
          </a:graphicData>
        </a:graphic>
      </p:graphicFrame>
      <p:sp>
        <p:nvSpPr>
          <p:cNvPr id="3" name="TextBox 2">
            <a:extLst>
              <a:ext uri="{FF2B5EF4-FFF2-40B4-BE49-F238E27FC236}">
                <a16:creationId xmlns:a16="http://schemas.microsoft.com/office/drawing/2014/main" id="{605447AF-F3DD-4462-8E1E-7C1815126829}"/>
              </a:ext>
            </a:extLst>
          </p:cNvPr>
          <p:cNvSpPr txBox="1"/>
          <p:nvPr/>
        </p:nvSpPr>
        <p:spPr>
          <a:xfrm>
            <a:off x="515008" y="410204"/>
            <a:ext cx="6537433" cy="461665"/>
          </a:xfrm>
          <a:prstGeom prst="rect">
            <a:avLst/>
          </a:prstGeom>
          <a:noFill/>
        </p:spPr>
        <p:txBody>
          <a:bodyPr wrap="square" rtlCol="0">
            <a:spAutoFit/>
          </a:bodyPr>
          <a:lstStyle/>
          <a:p>
            <a:r>
              <a:rPr lang="en-US" sz="2400" dirty="0">
                <a:ln w="0"/>
                <a:effectLst>
                  <a:outerShdw blurRad="38100" dist="25400" dir="5400000" algn="ctr" rotWithShape="0">
                    <a:srgbClr val="6E747A">
                      <a:alpha val="43000"/>
                    </a:srgbClr>
                  </a:outerShdw>
                </a:effectLst>
                <a:latin typeface="Bodoni MT Black" panose="02070A03080606020203" pitchFamily="18" charset="0"/>
              </a:rPr>
              <a:t>TUBA CITY AGENCY</a:t>
            </a:r>
          </a:p>
        </p:txBody>
      </p:sp>
      <p:sp>
        <p:nvSpPr>
          <p:cNvPr id="4" name="Slide Number Placeholder 3">
            <a:extLst>
              <a:ext uri="{FF2B5EF4-FFF2-40B4-BE49-F238E27FC236}">
                <a16:creationId xmlns:a16="http://schemas.microsoft.com/office/drawing/2014/main" id="{D255C0B1-650D-4799-9A2C-A1973623BE4D}"/>
              </a:ext>
            </a:extLst>
          </p:cNvPr>
          <p:cNvSpPr>
            <a:spLocks noGrp="1"/>
          </p:cNvSpPr>
          <p:nvPr>
            <p:ph type="sldNum" sz="quarter" idx="12"/>
          </p:nvPr>
        </p:nvSpPr>
        <p:spPr>
          <a:xfrm>
            <a:off x="11412233" y="0"/>
            <a:ext cx="779767" cy="365125"/>
          </a:xfrm>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02767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3000">
              <a:srgbClr val="FFCA29"/>
            </a:gs>
            <a:gs pos="35404">
              <a:srgbClr val="FFE9A5"/>
            </a:gs>
            <a:gs pos="64619">
              <a:srgbClr val="FFD65B"/>
            </a:gs>
            <a:gs pos="496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D24E-1350-4792-8C9F-6B78E79DA2BE}"/>
              </a:ext>
            </a:extLst>
          </p:cNvPr>
          <p:cNvSpPr>
            <a:spLocks noGrp="1"/>
          </p:cNvSpPr>
          <p:nvPr>
            <p:ph type="title"/>
          </p:nvPr>
        </p:nvSpPr>
        <p:spPr>
          <a:xfrm>
            <a:off x="265471" y="624110"/>
            <a:ext cx="11631561" cy="1280890"/>
          </a:xfrm>
        </p:spPr>
        <p:txBody>
          <a:bodyPr>
            <a:normAutofit/>
          </a:bodyPr>
          <a:lstStyle/>
          <a:p>
            <a:r>
              <a:rPr lang="en-US" sz="4000" b="1" dirty="0">
                <a:solidFill>
                  <a:schemeClr val="tx1"/>
                </a:solidFill>
                <a:latin typeface="Bodoni MT Black" panose="02070A03080606020203" pitchFamily="18" charset="0"/>
              </a:rPr>
              <a:t>AMERICAN RESCUE PLAN ACT (ARPA)</a:t>
            </a:r>
          </a:p>
        </p:txBody>
      </p:sp>
      <p:sp>
        <p:nvSpPr>
          <p:cNvPr id="3" name="Content Placeholder 2">
            <a:extLst>
              <a:ext uri="{FF2B5EF4-FFF2-40B4-BE49-F238E27FC236}">
                <a16:creationId xmlns:a16="http://schemas.microsoft.com/office/drawing/2014/main" id="{7EA69EA8-EFDC-45D6-AAB6-6A77A74A6000}"/>
              </a:ext>
            </a:extLst>
          </p:cNvPr>
          <p:cNvSpPr>
            <a:spLocks noGrp="1"/>
          </p:cNvSpPr>
          <p:nvPr>
            <p:ph idx="1"/>
          </p:nvPr>
        </p:nvSpPr>
        <p:spPr>
          <a:xfrm>
            <a:off x="265471" y="2133600"/>
            <a:ext cx="11631560" cy="4277032"/>
          </a:xfrm>
        </p:spPr>
        <p:txBody>
          <a:bodyPr/>
          <a:lstStyle/>
          <a:p>
            <a:r>
              <a:rPr lang="en-US" sz="2000" b="1" dirty="0">
                <a:solidFill>
                  <a:schemeClr val="tx1"/>
                </a:solidFill>
              </a:rPr>
              <a:t>WHAT CAN BE DONE WITH ARPA?</a:t>
            </a:r>
          </a:p>
          <a:p>
            <a:pPr lvl="1"/>
            <a:r>
              <a:rPr lang="en-US" sz="2000" b="1" dirty="0">
                <a:solidFill>
                  <a:schemeClr val="tx1"/>
                </a:solidFill>
              </a:rPr>
              <a:t>NEW HOME CONSTRUCTION</a:t>
            </a:r>
          </a:p>
          <a:p>
            <a:pPr lvl="1"/>
            <a:r>
              <a:rPr lang="en-US" sz="2000" b="1" dirty="0">
                <a:solidFill>
                  <a:schemeClr val="tx1"/>
                </a:solidFill>
              </a:rPr>
              <a:t>NEW HOME PURCHASE</a:t>
            </a:r>
          </a:p>
          <a:p>
            <a:pPr lvl="1"/>
            <a:r>
              <a:rPr lang="en-US" sz="2000" b="1" dirty="0">
                <a:solidFill>
                  <a:schemeClr val="tx1"/>
                </a:solidFill>
              </a:rPr>
              <a:t>BURNOUT REPLACEMENT</a:t>
            </a:r>
          </a:p>
          <a:p>
            <a:pPr lvl="1"/>
            <a:r>
              <a:rPr lang="en-US" sz="2000" b="1" dirty="0">
                <a:solidFill>
                  <a:schemeClr val="tx1"/>
                </a:solidFill>
              </a:rPr>
              <a:t>HOME IMPROVEMENT</a:t>
            </a:r>
          </a:p>
          <a:p>
            <a:pPr lvl="1"/>
            <a:endParaRPr lang="en-US" sz="2000" b="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ADCE02D3-EC6C-4D4E-A6B4-835278110536}"/>
              </a:ext>
            </a:extLst>
          </p:cNvPr>
          <p:cNvSpPr>
            <a:spLocks noGrp="1"/>
          </p:cNvSpPr>
          <p:nvPr>
            <p:ph type="sldNum" sz="quarter" idx="12"/>
          </p:nvPr>
        </p:nvSpPr>
        <p:spPr>
          <a:xfrm>
            <a:off x="11412233" y="6410632"/>
            <a:ext cx="779767" cy="365125"/>
          </a:xfrm>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062096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4000">
              <a:srgbClr val="FFCA29"/>
            </a:gs>
            <a:gs pos="35404">
              <a:srgbClr val="FFE9A5"/>
            </a:gs>
            <a:gs pos="64619">
              <a:srgbClr val="FFD65B"/>
            </a:gs>
            <a:gs pos="496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A737-67BB-4285-B66B-747137DE3AC8}"/>
              </a:ext>
            </a:extLst>
          </p:cNvPr>
          <p:cNvSpPr>
            <a:spLocks noGrp="1"/>
          </p:cNvSpPr>
          <p:nvPr>
            <p:ph type="title"/>
          </p:nvPr>
        </p:nvSpPr>
        <p:spPr>
          <a:xfrm>
            <a:off x="540775" y="624110"/>
            <a:ext cx="10963838" cy="1280890"/>
          </a:xfrm>
        </p:spPr>
        <p:txBody>
          <a:bodyPr/>
          <a:lstStyle/>
          <a:p>
            <a:pPr algn="ctr"/>
            <a:br>
              <a:rPr lang="en-US" b="1" dirty="0">
                <a:solidFill>
                  <a:schemeClr val="tx1"/>
                </a:solidFill>
              </a:rPr>
            </a:br>
            <a:r>
              <a:rPr lang="en-US" b="1" dirty="0">
                <a:solidFill>
                  <a:schemeClr val="tx1"/>
                </a:solidFill>
              </a:rPr>
              <a:t>Questions?</a:t>
            </a:r>
          </a:p>
        </p:txBody>
      </p:sp>
      <p:sp>
        <p:nvSpPr>
          <p:cNvPr id="3" name="Content Placeholder 2">
            <a:extLst>
              <a:ext uri="{FF2B5EF4-FFF2-40B4-BE49-F238E27FC236}">
                <a16:creationId xmlns:a16="http://schemas.microsoft.com/office/drawing/2014/main" id="{D7079239-10FE-48F0-A14E-053D49B5EEF0}"/>
              </a:ext>
            </a:extLst>
          </p:cNvPr>
          <p:cNvSpPr>
            <a:spLocks noGrp="1"/>
          </p:cNvSpPr>
          <p:nvPr>
            <p:ph idx="1"/>
          </p:nvPr>
        </p:nvSpPr>
        <p:spPr>
          <a:xfrm>
            <a:off x="737419" y="2133600"/>
            <a:ext cx="10767193" cy="3777622"/>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dirty="0">
                <a:solidFill>
                  <a:schemeClr val="tx1"/>
                </a:solidFill>
              </a:rPr>
              <a:t>Thank you very much for  your questions and attention. </a:t>
            </a:r>
          </a:p>
          <a:p>
            <a:pPr marL="0" indent="0" algn="ctr">
              <a:buNone/>
            </a:pPr>
            <a:r>
              <a:rPr lang="en-US" b="1" dirty="0">
                <a:solidFill>
                  <a:schemeClr val="tx1"/>
                </a:solidFill>
              </a:rPr>
              <a:t>Have a great day everyone! </a:t>
            </a:r>
          </a:p>
          <a:p>
            <a:pPr marL="0" indent="0" algn="ctr">
              <a:buNone/>
            </a:pPr>
            <a:r>
              <a:rPr lang="en-US" b="1" dirty="0">
                <a:solidFill>
                  <a:schemeClr val="tx1"/>
                </a:solidFill>
              </a:rPr>
              <a:t>Director James Zwierlein</a:t>
            </a:r>
          </a:p>
          <a:p>
            <a:pPr marL="0" indent="0" algn="ctr">
              <a:buNone/>
            </a:pPr>
            <a:r>
              <a:rPr lang="en-US" b="1" dirty="0">
                <a:solidFill>
                  <a:schemeClr val="tx1"/>
                </a:solidFill>
                <a:hlinkClick r:id="rId3"/>
              </a:rPr>
              <a:t>jameszwierlein@navajo-nsn.gov</a:t>
            </a:r>
            <a:endParaRPr lang="en-US" b="1" dirty="0">
              <a:solidFill>
                <a:schemeClr val="tx1"/>
              </a:solidFill>
            </a:endParaRPr>
          </a:p>
          <a:p>
            <a:pPr marL="0" indent="0" algn="ctr">
              <a:buNone/>
            </a:pPr>
            <a:r>
              <a:rPr lang="en-US" b="1" dirty="0">
                <a:solidFill>
                  <a:schemeClr val="tx1"/>
                </a:solidFill>
              </a:rPr>
              <a:t>(505)371-8467</a:t>
            </a:r>
          </a:p>
        </p:txBody>
      </p:sp>
      <p:sp>
        <p:nvSpPr>
          <p:cNvPr id="4" name="Slide Number Placeholder 3">
            <a:extLst>
              <a:ext uri="{FF2B5EF4-FFF2-40B4-BE49-F238E27FC236}">
                <a16:creationId xmlns:a16="http://schemas.microsoft.com/office/drawing/2014/main" id="{C0C82F22-6888-48D3-BA2B-0A41C3B13164}"/>
              </a:ext>
            </a:extLst>
          </p:cNvPr>
          <p:cNvSpPr>
            <a:spLocks noGrp="1"/>
          </p:cNvSpPr>
          <p:nvPr>
            <p:ph type="sldNum" sz="quarter" idx="12"/>
          </p:nvPr>
        </p:nvSpPr>
        <p:spPr>
          <a:xfrm>
            <a:off x="11412233" y="6492875"/>
            <a:ext cx="779767" cy="365125"/>
          </a:xfrm>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61314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3000">
              <a:srgbClr val="FFCA29"/>
            </a:gs>
            <a:gs pos="35404">
              <a:srgbClr val="FFE9A5"/>
            </a:gs>
            <a:gs pos="64619">
              <a:srgbClr val="FFD65B"/>
            </a:gs>
            <a:gs pos="49600">
              <a:srgbClr val="FFE081"/>
            </a:gs>
            <a:gs pos="100000">
              <a:schemeClr val="tx1">
                <a:lumMod val="65000"/>
                <a:lumOff val="35000"/>
              </a:schemeClr>
            </a:gs>
            <a:gs pos="1000">
              <a:schemeClr val="accent2"/>
            </a:gs>
            <a:gs pos="9000">
              <a:schemeClr val="accent2">
                <a:lumMod val="20000"/>
                <a:lumOff val="80000"/>
              </a:schemeClr>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B714E-90BE-4CB0-ACBD-EE875EE08817}"/>
              </a:ext>
            </a:extLst>
          </p:cNvPr>
          <p:cNvSpPr>
            <a:spLocks noGrp="1"/>
          </p:cNvSpPr>
          <p:nvPr>
            <p:ph type="title"/>
          </p:nvPr>
        </p:nvSpPr>
        <p:spPr>
          <a:xfrm>
            <a:off x="786581" y="624110"/>
            <a:ext cx="10718031" cy="1280890"/>
          </a:xfrm>
        </p:spPr>
        <p:txBody>
          <a:bodyPr/>
          <a:lstStyle/>
          <a:p>
            <a:pPr algn="ctr"/>
            <a:r>
              <a:rPr lang="en-US" dirty="0">
                <a:ln w="0"/>
                <a:solidFill>
                  <a:schemeClr val="accent1"/>
                </a:solidFill>
                <a:effectLst>
                  <a:outerShdw blurRad="38100" dist="25400" dir="5400000" algn="ctr" rotWithShape="0">
                    <a:srgbClr val="6E747A">
                      <a:alpha val="43000"/>
                    </a:srgbClr>
                  </a:outerShdw>
                </a:effectLst>
                <a:latin typeface="Bodoni MT Black" panose="02070A03080606020203" pitchFamily="18" charset="0"/>
              </a:rPr>
              <a:t>NAVAJO NATION VETERANS ADMINISTRATION</a:t>
            </a:r>
            <a:endParaRPr lang="en-US" dirty="0">
              <a:ln w="0"/>
              <a:solidFill>
                <a:schemeClr val="accent1"/>
              </a:solidFill>
              <a:effectLst>
                <a:outerShdw blurRad="38100" dist="25400" dir="5400000" algn="ctr" rotWithShape="0">
                  <a:srgbClr val="6E747A">
                    <a:alpha val="43000"/>
                  </a:srgbClr>
                </a:outerShdw>
              </a:effectLst>
            </a:endParaRPr>
          </a:p>
        </p:txBody>
      </p:sp>
      <p:sp>
        <p:nvSpPr>
          <p:cNvPr id="3" name="Content Placeholder 2">
            <a:extLst>
              <a:ext uri="{FF2B5EF4-FFF2-40B4-BE49-F238E27FC236}">
                <a16:creationId xmlns:a16="http://schemas.microsoft.com/office/drawing/2014/main" id="{8F84CAC9-A72E-40A2-8944-DA617015FE3C}"/>
              </a:ext>
            </a:extLst>
          </p:cNvPr>
          <p:cNvSpPr>
            <a:spLocks noGrp="1"/>
          </p:cNvSpPr>
          <p:nvPr>
            <p:ph idx="1"/>
          </p:nvPr>
        </p:nvSpPr>
        <p:spPr>
          <a:xfrm>
            <a:off x="786581" y="2133600"/>
            <a:ext cx="10718031" cy="3777622"/>
          </a:xfrm>
        </p:spPr>
        <p:txBody>
          <a:bodyPr/>
          <a:lstStyle/>
          <a:p>
            <a:r>
              <a:rPr lang="en-US" b="1" dirty="0">
                <a:solidFill>
                  <a:schemeClr val="tx1"/>
                </a:solidFill>
              </a:rPr>
              <a:t>OVERVIEW</a:t>
            </a:r>
          </a:p>
          <a:p>
            <a:pPr lvl="1"/>
            <a:r>
              <a:rPr lang="en-US" sz="1800" b="1" dirty="0">
                <a:solidFill>
                  <a:schemeClr val="tx1"/>
                </a:solidFill>
              </a:rPr>
              <a:t>ESTABLISHMENT</a:t>
            </a:r>
          </a:p>
          <a:p>
            <a:pPr lvl="1"/>
            <a:r>
              <a:rPr lang="en-US" sz="1800" b="1" dirty="0">
                <a:solidFill>
                  <a:schemeClr val="tx1"/>
                </a:solidFill>
              </a:rPr>
              <a:t>AUDIT</a:t>
            </a:r>
          </a:p>
          <a:p>
            <a:pPr lvl="1"/>
            <a:r>
              <a:rPr lang="en-US" sz="1800" b="1" dirty="0">
                <a:solidFill>
                  <a:schemeClr val="tx1"/>
                </a:solidFill>
              </a:rPr>
              <a:t>POLICIES</a:t>
            </a:r>
          </a:p>
          <a:p>
            <a:pPr lvl="1"/>
            <a:r>
              <a:rPr lang="en-US" sz="1800" b="1" dirty="0">
                <a:solidFill>
                  <a:schemeClr val="tx1"/>
                </a:solidFill>
              </a:rPr>
              <a:t>ORGANIZATIONAL STRUCTURE</a:t>
            </a:r>
          </a:p>
          <a:p>
            <a:pPr lvl="1"/>
            <a:r>
              <a:rPr lang="en-US" sz="1800" b="1" dirty="0">
                <a:solidFill>
                  <a:schemeClr val="tx1"/>
                </a:solidFill>
              </a:rPr>
              <a:t>TITLE II</a:t>
            </a:r>
          </a:p>
          <a:p>
            <a:pPr lvl="1"/>
            <a:r>
              <a:rPr lang="en-US" sz="1800" b="1" dirty="0">
                <a:solidFill>
                  <a:schemeClr val="tx1"/>
                </a:solidFill>
              </a:rPr>
              <a:t>HOME CONSTRUCTION</a:t>
            </a:r>
          </a:p>
          <a:p>
            <a:pPr lvl="1"/>
            <a:endParaRPr lang="en-US" sz="1800" b="1" dirty="0">
              <a:solidFill>
                <a:schemeClr val="tx1"/>
              </a:solidFill>
            </a:endParaRPr>
          </a:p>
          <a:p>
            <a:r>
              <a:rPr lang="en-US" b="1" dirty="0">
                <a:solidFill>
                  <a:schemeClr val="tx1"/>
                </a:solidFill>
              </a:rPr>
              <a:t>AMERICAN RESCUE PLAN (ARP)</a:t>
            </a:r>
          </a:p>
          <a:p>
            <a:endParaRPr lang="en-US" dirty="0"/>
          </a:p>
        </p:txBody>
      </p:sp>
      <p:sp>
        <p:nvSpPr>
          <p:cNvPr id="4" name="Slide Number Placeholder 3">
            <a:extLst>
              <a:ext uri="{FF2B5EF4-FFF2-40B4-BE49-F238E27FC236}">
                <a16:creationId xmlns:a16="http://schemas.microsoft.com/office/drawing/2014/main" id="{D1C260D0-0E68-4AE4-A1C9-075E0DF1741B}"/>
              </a:ext>
            </a:extLst>
          </p:cNvPr>
          <p:cNvSpPr>
            <a:spLocks noGrp="1"/>
          </p:cNvSpPr>
          <p:nvPr>
            <p:ph type="sldNum" sz="quarter" idx="12"/>
          </p:nvPr>
        </p:nvSpPr>
        <p:spPr>
          <a:xfrm>
            <a:off x="11114728" y="6377421"/>
            <a:ext cx="779767"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47315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75000">
              <a:srgbClr val="FFCA29"/>
            </a:gs>
            <a:gs pos="40000">
              <a:srgbClr val="FFE9A5"/>
            </a:gs>
            <a:gs pos="94690">
              <a:schemeClr val="accent1">
                <a:lumMod val="40000"/>
                <a:lumOff val="60000"/>
              </a:schemeClr>
            </a:gs>
            <a:gs pos="69809">
              <a:srgbClr val="FFD042"/>
            </a:gs>
            <a:gs pos="64619">
              <a:srgbClr val="FFD65B"/>
            </a:gs>
            <a:gs pos="1000">
              <a:schemeClr val="accent2"/>
            </a:gs>
            <a:gs pos="12000">
              <a:schemeClr val="accent2">
                <a:lumMod val="20000"/>
                <a:lumOff val="80000"/>
              </a:schemeClr>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D8E3-DF6E-4A27-B750-04EFC830F904}"/>
              </a:ext>
            </a:extLst>
          </p:cNvPr>
          <p:cNvSpPr>
            <a:spLocks noGrp="1"/>
          </p:cNvSpPr>
          <p:nvPr>
            <p:ph type="title"/>
          </p:nvPr>
        </p:nvSpPr>
        <p:spPr>
          <a:xfrm>
            <a:off x="387927" y="624110"/>
            <a:ext cx="11116685" cy="1010726"/>
          </a:xfrm>
        </p:spPr>
        <p:txBody>
          <a:bodyPr/>
          <a:lstStyle/>
          <a:p>
            <a:pPr algn="ctr"/>
            <a:r>
              <a:rPr lang="en-US" dirty="0">
                <a:ln w="0"/>
                <a:solidFill>
                  <a:schemeClr val="tx1"/>
                </a:solidFill>
                <a:effectLst>
                  <a:outerShdw blurRad="38100" dist="25400" dir="5400000" algn="ctr" rotWithShape="0">
                    <a:srgbClr val="6E747A">
                      <a:alpha val="43000"/>
                    </a:srgbClr>
                  </a:outerShdw>
                </a:effectLst>
                <a:latin typeface="Bodoni MT Black" panose="02070A03080606020203" pitchFamily="18" charset="0"/>
              </a:rPr>
              <a:t>ESTABLISHMENT</a:t>
            </a:r>
          </a:p>
        </p:txBody>
      </p:sp>
      <p:sp>
        <p:nvSpPr>
          <p:cNvPr id="3" name="Content Placeholder 2">
            <a:extLst>
              <a:ext uri="{FF2B5EF4-FFF2-40B4-BE49-F238E27FC236}">
                <a16:creationId xmlns:a16="http://schemas.microsoft.com/office/drawing/2014/main" id="{B33C493D-B9C4-4834-9949-A28C5DFA5E62}"/>
              </a:ext>
            </a:extLst>
          </p:cNvPr>
          <p:cNvSpPr>
            <a:spLocks noGrp="1"/>
          </p:cNvSpPr>
          <p:nvPr>
            <p:ph idx="1"/>
          </p:nvPr>
        </p:nvSpPr>
        <p:spPr>
          <a:xfrm>
            <a:off x="304800" y="1779638"/>
            <a:ext cx="11199812" cy="5078361"/>
          </a:xfrm>
        </p:spPr>
        <p:txBody>
          <a:bodyPr>
            <a:normAutofit/>
          </a:bodyPr>
          <a:lstStyle/>
          <a:p>
            <a:r>
              <a:rPr lang="en-US" b="1" dirty="0">
                <a:solidFill>
                  <a:schemeClr val="tx1"/>
                </a:solidFill>
              </a:rPr>
              <a:t>CMA-25-71</a:t>
            </a:r>
          </a:p>
          <a:p>
            <a:pPr lvl="1"/>
            <a:r>
              <a:rPr lang="en-US" sz="1800" b="1" dirty="0">
                <a:solidFill>
                  <a:schemeClr val="tx1"/>
                </a:solidFill>
              </a:rPr>
              <a:t>Legislation CMA-25-71 established the Office of Navajo Veterans Affairs and an initial operating budget</a:t>
            </a:r>
          </a:p>
          <a:p>
            <a:r>
              <a:rPr lang="en-US" b="1" dirty="0">
                <a:solidFill>
                  <a:schemeClr val="tx1"/>
                </a:solidFill>
              </a:rPr>
              <a:t>CS-48-13</a:t>
            </a:r>
          </a:p>
          <a:p>
            <a:pPr lvl="1"/>
            <a:r>
              <a:rPr lang="en-US" sz="1800" b="1" dirty="0">
                <a:solidFill>
                  <a:schemeClr val="tx1"/>
                </a:solidFill>
              </a:rPr>
              <a:t>Legislation CS-48-13 established the current framework of the Navajo Veterans Housing Program and authorized funding through a Title 2 amendment</a:t>
            </a:r>
          </a:p>
          <a:p>
            <a:r>
              <a:rPr lang="en-US" b="1" dirty="0">
                <a:solidFill>
                  <a:schemeClr val="tx1"/>
                </a:solidFill>
              </a:rPr>
              <a:t>CJA-3-16</a:t>
            </a:r>
          </a:p>
          <a:p>
            <a:pPr lvl="1"/>
            <a:r>
              <a:rPr lang="en-US" sz="1800" b="1" dirty="0">
                <a:solidFill>
                  <a:schemeClr val="tx1"/>
                </a:solidFill>
              </a:rPr>
              <a:t>Legislation CJA-3-16  established the NNVA and the NNVAC within the Executive Branch through a Title 2 amendment. Under Section 1032, it is the responsibility of the NNVA to “effectively and efficiently [provide] outreach, services, and benefits to veterans…in relation to health, education, employment, housing, and benefits.”</a:t>
            </a:r>
          </a:p>
          <a:p>
            <a:r>
              <a:rPr lang="en-US" b="1" dirty="0">
                <a:solidFill>
                  <a:schemeClr val="tx1"/>
                </a:solidFill>
              </a:rPr>
              <a:t>CJY-55-18</a:t>
            </a:r>
          </a:p>
          <a:p>
            <a:pPr lvl="1"/>
            <a:r>
              <a:rPr lang="en-US" sz="1800" b="1" dirty="0">
                <a:solidFill>
                  <a:schemeClr val="tx1"/>
                </a:solidFill>
              </a:rPr>
              <a:t>Legislation CJY-55-18 established the Navajo Veterans Housing Program through a Title 2 amendment</a:t>
            </a:r>
          </a:p>
          <a:p>
            <a:pPr marL="0" indent="0">
              <a:buNone/>
            </a:pPr>
            <a:endParaRPr lang="en-US" dirty="0"/>
          </a:p>
        </p:txBody>
      </p:sp>
      <p:sp>
        <p:nvSpPr>
          <p:cNvPr id="4" name="Slide Number Placeholder 3">
            <a:extLst>
              <a:ext uri="{FF2B5EF4-FFF2-40B4-BE49-F238E27FC236}">
                <a16:creationId xmlns:a16="http://schemas.microsoft.com/office/drawing/2014/main" id="{775EB280-9FB6-4709-B876-2AC75EF8C960}"/>
              </a:ext>
            </a:extLst>
          </p:cNvPr>
          <p:cNvSpPr>
            <a:spLocks noGrp="1"/>
          </p:cNvSpPr>
          <p:nvPr>
            <p:ph type="sldNum" sz="quarter" idx="12"/>
          </p:nvPr>
        </p:nvSpPr>
        <p:spPr>
          <a:xfrm>
            <a:off x="11253889" y="6347924"/>
            <a:ext cx="779767"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5909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000">
              <a:srgbClr val="FFF8E2"/>
            </a:gs>
            <a:gs pos="95000">
              <a:srgbClr val="FFCA29"/>
            </a:gs>
            <a:gs pos="36000">
              <a:srgbClr val="FFE9A5"/>
            </a:gs>
            <a:gs pos="64619">
              <a:srgbClr val="FFD65B"/>
            </a:gs>
            <a:gs pos="49600">
              <a:srgbClr val="FFE081"/>
            </a:gs>
            <a:gs pos="100000">
              <a:schemeClr val="tx1">
                <a:lumMod val="65000"/>
                <a:lumOff val="35000"/>
              </a:schemeClr>
            </a:gs>
            <a:gs pos="1000">
              <a:schemeClr val="accent2"/>
            </a:gs>
            <a:gs pos="10000">
              <a:schemeClr val="accent2">
                <a:lumMod val="20000"/>
                <a:lumOff val="80000"/>
              </a:schemeClr>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C5C2-4958-4CFE-ADF1-38E1D0B6EC40}"/>
              </a:ext>
            </a:extLst>
          </p:cNvPr>
          <p:cNvSpPr>
            <a:spLocks noGrp="1"/>
          </p:cNvSpPr>
          <p:nvPr>
            <p:ph type="title"/>
          </p:nvPr>
        </p:nvSpPr>
        <p:spPr>
          <a:xfrm>
            <a:off x="786581" y="624110"/>
            <a:ext cx="10718031" cy="732742"/>
          </a:xfrm>
        </p:spPr>
        <p:txBody>
          <a:bodyPr>
            <a:normAutofit/>
          </a:bodyPr>
          <a:lstStyle/>
          <a:p>
            <a:r>
              <a:rPr lang="en-US" sz="4000" b="1" dirty="0">
                <a:solidFill>
                  <a:schemeClr val="tx1"/>
                </a:solidFill>
                <a:latin typeface="Bodoni MT Black" panose="02070A03080606020203" pitchFamily="18" charset="0"/>
              </a:rPr>
              <a:t>Audit of 2017</a:t>
            </a:r>
          </a:p>
        </p:txBody>
      </p:sp>
      <p:sp>
        <p:nvSpPr>
          <p:cNvPr id="3" name="Content Placeholder 2">
            <a:extLst>
              <a:ext uri="{FF2B5EF4-FFF2-40B4-BE49-F238E27FC236}">
                <a16:creationId xmlns:a16="http://schemas.microsoft.com/office/drawing/2014/main" id="{1EE51B48-BBC4-4566-9E45-CA3BFC08416E}"/>
              </a:ext>
            </a:extLst>
          </p:cNvPr>
          <p:cNvSpPr>
            <a:spLocks noGrp="1"/>
          </p:cNvSpPr>
          <p:nvPr>
            <p:ph idx="1"/>
          </p:nvPr>
        </p:nvSpPr>
        <p:spPr>
          <a:xfrm>
            <a:off x="412955" y="1563329"/>
            <a:ext cx="11091657" cy="5201265"/>
          </a:xfrm>
        </p:spPr>
        <p:txBody>
          <a:bodyPr>
            <a:normAutofit lnSpcReduction="10000"/>
          </a:bodyPr>
          <a:lstStyle/>
          <a:p>
            <a:r>
              <a:rPr lang="en-US" b="1" dirty="0">
                <a:solidFill>
                  <a:schemeClr val="tx1"/>
                </a:solidFill>
              </a:rPr>
              <a:t>BFAU-24-17</a:t>
            </a:r>
          </a:p>
          <a:p>
            <a:pPr lvl="1"/>
            <a:r>
              <a:rPr lang="en-US" b="1" dirty="0">
                <a:solidFill>
                  <a:schemeClr val="tx1"/>
                </a:solidFill>
              </a:rPr>
              <a:t>Audit report with significant findings:</a:t>
            </a:r>
          </a:p>
          <a:p>
            <a:pPr lvl="2"/>
            <a:r>
              <a:rPr lang="en-US" b="1" dirty="0">
                <a:solidFill>
                  <a:schemeClr val="tx1"/>
                </a:solidFill>
              </a:rPr>
              <a:t>Unable to track and account for spending</a:t>
            </a:r>
          </a:p>
          <a:p>
            <a:pPr lvl="2"/>
            <a:r>
              <a:rPr lang="en-US" b="1" dirty="0">
                <a:solidFill>
                  <a:schemeClr val="tx1"/>
                </a:solidFill>
              </a:rPr>
              <a:t>Incomplete program employee files</a:t>
            </a:r>
          </a:p>
          <a:p>
            <a:pPr lvl="2"/>
            <a:r>
              <a:rPr lang="en-US" b="1" dirty="0">
                <a:solidFill>
                  <a:schemeClr val="tx1"/>
                </a:solidFill>
              </a:rPr>
              <a:t>Hired non-veterans</a:t>
            </a:r>
          </a:p>
          <a:p>
            <a:pPr lvl="2"/>
            <a:r>
              <a:rPr lang="en-US" b="1" dirty="0">
                <a:solidFill>
                  <a:schemeClr val="tx1"/>
                </a:solidFill>
              </a:rPr>
              <a:t>Provided homes to individuals who were not eligible</a:t>
            </a:r>
          </a:p>
          <a:p>
            <a:pPr lvl="2"/>
            <a:r>
              <a:rPr lang="en-US" b="1" dirty="0">
                <a:solidFill>
                  <a:schemeClr val="tx1"/>
                </a:solidFill>
              </a:rPr>
              <a:t>Post-award requirements were not adhered to</a:t>
            </a:r>
          </a:p>
          <a:p>
            <a:pPr lvl="2"/>
            <a:r>
              <a:rPr lang="en-US" b="1" dirty="0">
                <a:solidFill>
                  <a:schemeClr val="tx1"/>
                </a:solidFill>
              </a:rPr>
              <a:t>Veterans were overall dissatisfied with program</a:t>
            </a:r>
          </a:p>
          <a:p>
            <a:pPr lvl="2"/>
            <a:r>
              <a:rPr lang="en-US" b="1" dirty="0">
                <a:solidFill>
                  <a:schemeClr val="tx1"/>
                </a:solidFill>
              </a:rPr>
              <a:t>Completed homes were not in safe and livable conditions</a:t>
            </a:r>
          </a:p>
          <a:p>
            <a:pPr lvl="2"/>
            <a:r>
              <a:rPr lang="en-US" b="1" dirty="0">
                <a:solidFill>
                  <a:schemeClr val="tx1"/>
                </a:solidFill>
              </a:rPr>
              <a:t>Insufficient project communication leading to increased costs</a:t>
            </a:r>
          </a:p>
          <a:p>
            <a:r>
              <a:rPr lang="en-US" b="1" dirty="0">
                <a:solidFill>
                  <a:schemeClr val="tx1"/>
                </a:solidFill>
              </a:rPr>
              <a:t>CS-56-17</a:t>
            </a:r>
          </a:p>
          <a:p>
            <a:pPr lvl="1"/>
            <a:r>
              <a:rPr lang="en-US" b="1" dirty="0">
                <a:solidFill>
                  <a:schemeClr val="tx1"/>
                </a:solidFill>
              </a:rPr>
              <a:t>Required the NNVA to have:</a:t>
            </a:r>
          </a:p>
          <a:p>
            <a:pPr lvl="2"/>
            <a:r>
              <a:rPr lang="en-US" b="1" dirty="0">
                <a:solidFill>
                  <a:schemeClr val="tx1"/>
                </a:solidFill>
              </a:rPr>
              <a:t>Amended policies and procedures</a:t>
            </a:r>
          </a:p>
          <a:p>
            <a:pPr lvl="2"/>
            <a:r>
              <a:rPr lang="en-US" b="1" dirty="0">
                <a:solidFill>
                  <a:schemeClr val="tx1"/>
                </a:solidFill>
              </a:rPr>
              <a:t>Housing Action Plan</a:t>
            </a:r>
          </a:p>
          <a:p>
            <a:pPr lvl="2"/>
            <a:r>
              <a:rPr lang="en-US" b="1" dirty="0">
                <a:solidFill>
                  <a:schemeClr val="tx1"/>
                </a:solidFill>
              </a:rPr>
              <a:t>Amended Plan of Operation</a:t>
            </a:r>
          </a:p>
          <a:p>
            <a:endParaRPr lang="en-US" dirty="0"/>
          </a:p>
        </p:txBody>
      </p:sp>
      <p:sp>
        <p:nvSpPr>
          <p:cNvPr id="4" name="Slide Number Placeholder 3">
            <a:extLst>
              <a:ext uri="{FF2B5EF4-FFF2-40B4-BE49-F238E27FC236}">
                <a16:creationId xmlns:a16="http://schemas.microsoft.com/office/drawing/2014/main" id="{6D1BCF3D-12F6-4EEF-B1E6-C5BE2E402113}"/>
              </a:ext>
            </a:extLst>
          </p:cNvPr>
          <p:cNvSpPr>
            <a:spLocks noGrp="1"/>
          </p:cNvSpPr>
          <p:nvPr>
            <p:ph type="sldNum" sz="quarter" idx="12"/>
          </p:nvPr>
        </p:nvSpPr>
        <p:spPr>
          <a:xfrm>
            <a:off x="11224392" y="6399469"/>
            <a:ext cx="779767"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02718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3000">
              <a:srgbClr val="FFCA29"/>
            </a:gs>
            <a:gs pos="35404">
              <a:srgbClr val="FFE9A5"/>
            </a:gs>
            <a:gs pos="64619">
              <a:srgbClr val="FFD65B"/>
            </a:gs>
            <a:gs pos="496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3E64D-0EFF-4D4C-B512-C03FADD0E9DA}"/>
              </a:ext>
            </a:extLst>
          </p:cNvPr>
          <p:cNvSpPr>
            <a:spLocks noGrp="1"/>
          </p:cNvSpPr>
          <p:nvPr>
            <p:ph type="title"/>
          </p:nvPr>
        </p:nvSpPr>
        <p:spPr>
          <a:xfrm>
            <a:off x="226143" y="624110"/>
            <a:ext cx="11710218" cy="1280890"/>
          </a:xfrm>
        </p:spPr>
        <p:txBody>
          <a:bodyPr>
            <a:normAutofit/>
          </a:bodyPr>
          <a:lstStyle/>
          <a:p>
            <a:r>
              <a:rPr lang="en-US" sz="4000" b="1" dirty="0">
                <a:solidFill>
                  <a:schemeClr val="tx1"/>
                </a:solidFill>
                <a:latin typeface="Bodoni MT Black" panose="02070A03080606020203" pitchFamily="18" charset="0"/>
              </a:rPr>
              <a:t>POLICIES</a:t>
            </a:r>
          </a:p>
        </p:txBody>
      </p:sp>
      <p:sp>
        <p:nvSpPr>
          <p:cNvPr id="3" name="Content Placeholder 2">
            <a:extLst>
              <a:ext uri="{FF2B5EF4-FFF2-40B4-BE49-F238E27FC236}">
                <a16:creationId xmlns:a16="http://schemas.microsoft.com/office/drawing/2014/main" id="{680C5B8F-2BCF-4F36-B213-B7EFE9E0AA15}"/>
              </a:ext>
            </a:extLst>
          </p:cNvPr>
          <p:cNvSpPr>
            <a:spLocks noGrp="1"/>
          </p:cNvSpPr>
          <p:nvPr>
            <p:ph idx="1"/>
          </p:nvPr>
        </p:nvSpPr>
        <p:spPr>
          <a:xfrm>
            <a:off x="226143" y="2133600"/>
            <a:ext cx="11828205" cy="4650658"/>
          </a:xfrm>
        </p:spPr>
        <p:txBody>
          <a:bodyPr/>
          <a:lstStyle/>
          <a:p>
            <a:r>
              <a:rPr lang="en-US" b="1" dirty="0">
                <a:solidFill>
                  <a:schemeClr val="tx1"/>
                </a:solidFill>
              </a:rPr>
              <a:t>HEHSCF-3-18</a:t>
            </a:r>
          </a:p>
          <a:p>
            <a:pPr lvl="1"/>
            <a:r>
              <a:rPr lang="en-US" sz="1800" b="1" dirty="0">
                <a:solidFill>
                  <a:schemeClr val="tx1"/>
                </a:solidFill>
              </a:rPr>
              <a:t>Policies originally adopted by the NNVA to administer the program</a:t>
            </a:r>
          </a:p>
          <a:p>
            <a:pPr lvl="2"/>
            <a:r>
              <a:rPr lang="en-US" sz="1800" b="1" dirty="0">
                <a:solidFill>
                  <a:schemeClr val="tx1"/>
                </a:solidFill>
              </a:rPr>
              <a:t>Failed to appropriately address audit findings</a:t>
            </a:r>
          </a:p>
          <a:p>
            <a:pPr lvl="2"/>
            <a:r>
              <a:rPr lang="en-US" sz="1800" b="1" dirty="0">
                <a:solidFill>
                  <a:schemeClr val="tx1"/>
                </a:solidFill>
              </a:rPr>
              <a:t>Did not incorporate veteran input through the NNVAC</a:t>
            </a:r>
          </a:p>
          <a:p>
            <a:r>
              <a:rPr lang="en-US" b="1" dirty="0">
                <a:solidFill>
                  <a:schemeClr val="tx1"/>
                </a:solidFill>
              </a:rPr>
              <a:t>27-21</a:t>
            </a:r>
          </a:p>
          <a:p>
            <a:pPr lvl="1"/>
            <a:r>
              <a:rPr lang="en-US" sz="1800" b="1" dirty="0">
                <a:solidFill>
                  <a:schemeClr val="tx1"/>
                </a:solidFill>
              </a:rPr>
              <a:t>As amended, current policies approved to administer the program</a:t>
            </a:r>
          </a:p>
          <a:p>
            <a:pPr lvl="1"/>
            <a:r>
              <a:rPr lang="en-US" sz="1800" b="1" dirty="0">
                <a:solidFill>
                  <a:schemeClr val="tx1"/>
                </a:solidFill>
              </a:rPr>
              <a:t>Includes New Home Construction policy, Home Renovation/Repair/Improvement policy, and the NNVA Housing Action Plan</a:t>
            </a:r>
          </a:p>
          <a:p>
            <a:pPr lvl="1"/>
            <a:r>
              <a:rPr lang="en-US" sz="1800" b="1" dirty="0">
                <a:solidFill>
                  <a:schemeClr val="tx1"/>
                </a:solidFill>
              </a:rPr>
              <a:t>Was originally drafted with veteran input</a:t>
            </a:r>
          </a:p>
          <a:p>
            <a:endParaRPr lang="en-US" dirty="0"/>
          </a:p>
        </p:txBody>
      </p:sp>
      <p:sp>
        <p:nvSpPr>
          <p:cNvPr id="4" name="Slide Number Placeholder 3">
            <a:extLst>
              <a:ext uri="{FF2B5EF4-FFF2-40B4-BE49-F238E27FC236}">
                <a16:creationId xmlns:a16="http://schemas.microsoft.com/office/drawing/2014/main" id="{43A75F49-74B5-4365-8576-2629439C7C86}"/>
              </a:ext>
            </a:extLst>
          </p:cNvPr>
          <p:cNvSpPr>
            <a:spLocks noGrp="1"/>
          </p:cNvSpPr>
          <p:nvPr>
            <p:ph type="sldNum" sz="quarter" idx="12"/>
          </p:nvPr>
        </p:nvSpPr>
        <p:spPr>
          <a:xfrm>
            <a:off x="11274581" y="6419133"/>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66750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4000">
              <a:srgbClr val="FFCA29"/>
            </a:gs>
            <a:gs pos="35404">
              <a:srgbClr val="FFE9A5"/>
            </a:gs>
            <a:gs pos="64619">
              <a:srgbClr val="FFD65B"/>
            </a:gs>
            <a:gs pos="496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D5864-E884-484E-A74E-B32C9D2DCCC6}"/>
              </a:ext>
            </a:extLst>
          </p:cNvPr>
          <p:cNvSpPr>
            <a:spLocks noGrp="1"/>
          </p:cNvSpPr>
          <p:nvPr>
            <p:ph type="title"/>
          </p:nvPr>
        </p:nvSpPr>
        <p:spPr>
          <a:xfrm>
            <a:off x="147484" y="624110"/>
            <a:ext cx="11877367" cy="1280890"/>
          </a:xfrm>
        </p:spPr>
        <p:txBody>
          <a:bodyPr/>
          <a:lstStyle/>
          <a:p>
            <a:r>
              <a:rPr lang="en-US" b="1" dirty="0">
                <a:solidFill>
                  <a:schemeClr val="tx1"/>
                </a:solidFill>
                <a:latin typeface="Bodoni MT Black" panose="02070A03080606020203" pitchFamily="18" charset="0"/>
              </a:rPr>
              <a:t>ORGANIZATION</a:t>
            </a:r>
          </a:p>
        </p:txBody>
      </p:sp>
      <p:sp>
        <p:nvSpPr>
          <p:cNvPr id="3" name="Content Placeholder 2">
            <a:extLst>
              <a:ext uri="{FF2B5EF4-FFF2-40B4-BE49-F238E27FC236}">
                <a16:creationId xmlns:a16="http://schemas.microsoft.com/office/drawing/2014/main" id="{210A877F-6F64-49E1-BDC3-2A2D609E2F4C}"/>
              </a:ext>
            </a:extLst>
          </p:cNvPr>
          <p:cNvSpPr>
            <a:spLocks noGrp="1"/>
          </p:cNvSpPr>
          <p:nvPr>
            <p:ph idx="1"/>
          </p:nvPr>
        </p:nvSpPr>
        <p:spPr>
          <a:xfrm>
            <a:off x="147483" y="1612490"/>
            <a:ext cx="11877367" cy="5245510"/>
          </a:xfrm>
        </p:spPr>
        <p:txBody>
          <a:bodyPr/>
          <a:lstStyle/>
          <a:p>
            <a:r>
              <a:rPr lang="en-US" b="1" dirty="0">
                <a:solidFill>
                  <a:schemeClr val="tx1"/>
                </a:solidFill>
              </a:rPr>
              <a:t>Navajo Nation Veterans Administration Housing Organizational Chart</a:t>
            </a:r>
          </a:p>
          <a:p>
            <a:pPr marL="0" indent="0">
              <a:buNone/>
            </a:pPr>
            <a:r>
              <a:rPr lang="en-US" dirty="0"/>
              <a:t>	</a:t>
            </a:r>
          </a:p>
          <a:p>
            <a:pPr marL="0" indent="0">
              <a:buNone/>
            </a:pPr>
            <a:endParaRPr lang="en-US" dirty="0"/>
          </a:p>
        </p:txBody>
      </p:sp>
      <p:sp>
        <p:nvSpPr>
          <p:cNvPr id="10" name="Rectangle 9">
            <a:extLst>
              <a:ext uri="{FF2B5EF4-FFF2-40B4-BE49-F238E27FC236}">
                <a16:creationId xmlns:a16="http://schemas.microsoft.com/office/drawing/2014/main" id="{71583B52-5DCB-4C29-926A-6FBD8793659F}"/>
              </a:ext>
            </a:extLst>
          </p:cNvPr>
          <p:cNvSpPr/>
          <p:nvPr/>
        </p:nvSpPr>
        <p:spPr>
          <a:xfrm>
            <a:off x="1641987" y="2644877"/>
            <a:ext cx="1691148" cy="639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Housing Program</a:t>
            </a:r>
          </a:p>
          <a:p>
            <a:pPr algn="ctr"/>
            <a:r>
              <a:rPr lang="en-US" sz="1200" dirty="0"/>
              <a:t>Administrator </a:t>
            </a:r>
          </a:p>
        </p:txBody>
      </p:sp>
      <p:sp>
        <p:nvSpPr>
          <p:cNvPr id="11" name="Rectangle 10">
            <a:extLst>
              <a:ext uri="{FF2B5EF4-FFF2-40B4-BE49-F238E27FC236}">
                <a16:creationId xmlns:a16="http://schemas.microsoft.com/office/drawing/2014/main" id="{271C230B-BC39-4C9D-A1A6-21D13EE2C791}"/>
              </a:ext>
            </a:extLst>
          </p:cNvPr>
          <p:cNvSpPr/>
          <p:nvPr/>
        </p:nvSpPr>
        <p:spPr>
          <a:xfrm>
            <a:off x="5240592" y="2654709"/>
            <a:ext cx="1691148" cy="639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Program </a:t>
            </a:r>
          </a:p>
          <a:p>
            <a:pPr algn="ctr"/>
            <a:r>
              <a:rPr lang="en-US" sz="1200" dirty="0"/>
              <a:t>Supervisor 1</a:t>
            </a:r>
          </a:p>
        </p:txBody>
      </p:sp>
      <p:sp>
        <p:nvSpPr>
          <p:cNvPr id="13" name="Rectangle 12">
            <a:extLst>
              <a:ext uri="{FF2B5EF4-FFF2-40B4-BE49-F238E27FC236}">
                <a16:creationId xmlns:a16="http://schemas.microsoft.com/office/drawing/2014/main" id="{FB2611A6-2AE8-41F8-AB48-809CD695E423}"/>
              </a:ext>
            </a:extLst>
          </p:cNvPr>
          <p:cNvSpPr/>
          <p:nvPr/>
        </p:nvSpPr>
        <p:spPr>
          <a:xfrm>
            <a:off x="8696628" y="3461691"/>
            <a:ext cx="1327355" cy="74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Senior Housing</a:t>
            </a:r>
          </a:p>
          <a:p>
            <a:pPr algn="ctr"/>
            <a:r>
              <a:rPr lang="en-US" sz="1200" dirty="0"/>
              <a:t>Specialist</a:t>
            </a:r>
          </a:p>
        </p:txBody>
      </p:sp>
      <p:sp>
        <p:nvSpPr>
          <p:cNvPr id="14" name="Rectangle 13">
            <a:extLst>
              <a:ext uri="{FF2B5EF4-FFF2-40B4-BE49-F238E27FC236}">
                <a16:creationId xmlns:a16="http://schemas.microsoft.com/office/drawing/2014/main" id="{65CC9D03-7549-4ED1-B546-E8C3B389AA0D}"/>
              </a:ext>
            </a:extLst>
          </p:cNvPr>
          <p:cNvSpPr/>
          <p:nvPr/>
        </p:nvSpPr>
        <p:spPr>
          <a:xfrm>
            <a:off x="1022555" y="5114248"/>
            <a:ext cx="1056966" cy="794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Chinle</a:t>
            </a:r>
            <a:r>
              <a:rPr lang="en-US" sz="1200" dirty="0"/>
              <a:t> Housing Specialist</a:t>
            </a:r>
          </a:p>
        </p:txBody>
      </p:sp>
      <p:sp>
        <p:nvSpPr>
          <p:cNvPr id="15" name="Rectangle 14">
            <a:extLst>
              <a:ext uri="{FF2B5EF4-FFF2-40B4-BE49-F238E27FC236}">
                <a16:creationId xmlns:a16="http://schemas.microsoft.com/office/drawing/2014/main" id="{F7DCD008-EAEF-439A-8B52-63A769FF554C}"/>
              </a:ext>
            </a:extLst>
          </p:cNvPr>
          <p:cNvSpPr/>
          <p:nvPr/>
        </p:nvSpPr>
        <p:spPr>
          <a:xfrm>
            <a:off x="3446209" y="5060051"/>
            <a:ext cx="1056967" cy="794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Crownpoint</a:t>
            </a:r>
            <a:r>
              <a:rPr lang="en-US" sz="1200" dirty="0"/>
              <a:t> Housing Specialist</a:t>
            </a:r>
          </a:p>
        </p:txBody>
      </p:sp>
      <p:sp>
        <p:nvSpPr>
          <p:cNvPr id="17" name="Rectangle 16">
            <a:extLst>
              <a:ext uri="{FF2B5EF4-FFF2-40B4-BE49-F238E27FC236}">
                <a16:creationId xmlns:a16="http://schemas.microsoft.com/office/drawing/2014/main" id="{F638EC68-C458-414D-9862-E25BE3499553}"/>
              </a:ext>
            </a:extLst>
          </p:cNvPr>
          <p:cNvSpPr/>
          <p:nvPr/>
        </p:nvSpPr>
        <p:spPr>
          <a:xfrm>
            <a:off x="5702710" y="5114248"/>
            <a:ext cx="1056968" cy="7787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Fort Defiance Housing Specialist</a:t>
            </a:r>
          </a:p>
        </p:txBody>
      </p:sp>
      <p:sp>
        <p:nvSpPr>
          <p:cNvPr id="19" name="Rectangle 18">
            <a:extLst>
              <a:ext uri="{FF2B5EF4-FFF2-40B4-BE49-F238E27FC236}">
                <a16:creationId xmlns:a16="http://schemas.microsoft.com/office/drawing/2014/main" id="{80338816-BDC9-44A4-8362-1028A1338AA5}"/>
              </a:ext>
            </a:extLst>
          </p:cNvPr>
          <p:cNvSpPr/>
          <p:nvPr/>
        </p:nvSpPr>
        <p:spPr>
          <a:xfrm>
            <a:off x="8087030" y="5114248"/>
            <a:ext cx="1056968" cy="794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Shiprock Housing Specialist</a:t>
            </a:r>
          </a:p>
        </p:txBody>
      </p:sp>
      <p:sp>
        <p:nvSpPr>
          <p:cNvPr id="20" name="Rectangle 19">
            <a:extLst>
              <a:ext uri="{FF2B5EF4-FFF2-40B4-BE49-F238E27FC236}">
                <a16:creationId xmlns:a16="http://schemas.microsoft.com/office/drawing/2014/main" id="{12F8F4BB-35CA-4348-B29B-5D6E3CE328AE}"/>
              </a:ext>
            </a:extLst>
          </p:cNvPr>
          <p:cNvSpPr/>
          <p:nvPr/>
        </p:nvSpPr>
        <p:spPr>
          <a:xfrm>
            <a:off x="10328787" y="5114248"/>
            <a:ext cx="1130709" cy="778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Tuba City Housing Specialist</a:t>
            </a:r>
          </a:p>
        </p:txBody>
      </p:sp>
      <p:cxnSp>
        <p:nvCxnSpPr>
          <p:cNvPr id="22" name="Straight Connector 21">
            <a:extLst>
              <a:ext uri="{FF2B5EF4-FFF2-40B4-BE49-F238E27FC236}">
                <a16:creationId xmlns:a16="http://schemas.microsoft.com/office/drawing/2014/main" id="{47A6B46B-8E44-401D-A2BC-015527DAF020}"/>
              </a:ext>
            </a:extLst>
          </p:cNvPr>
          <p:cNvCxnSpPr>
            <a:stCxn id="10" idx="3"/>
            <a:endCxn id="11" idx="1"/>
          </p:cNvCxnSpPr>
          <p:nvPr/>
        </p:nvCxnSpPr>
        <p:spPr>
          <a:xfrm>
            <a:off x="3333135" y="2964426"/>
            <a:ext cx="1907457" cy="9832"/>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315D067-6F92-4FF3-8B68-A78D8FA09FD0}"/>
              </a:ext>
            </a:extLst>
          </p:cNvPr>
          <p:cNvSpPr txBox="1"/>
          <p:nvPr/>
        </p:nvSpPr>
        <p:spPr>
          <a:xfrm>
            <a:off x="1494501" y="3293806"/>
            <a:ext cx="2113921" cy="461665"/>
          </a:xfrm>
          <a:prstGeom prst="rect">
            <a:avLst/>
          </a:prstGeom>
          <a:noFill/>
        </p:spPr>
        <p:txBody>
          <a:bodyPr wrap="square" rtlCol="0">
            <a:spAutoFit/>
          </a:bodyPr>
          <a:lstStyle/>
          <a:p>
            <a:pPr algn="ctr"/>
            <a:r>
              <a:rPr lang="en-US" sz="1200" b="1" dirty="0"/>
              <a:t>Vacant</a:t>
            </a:r>
          </a:p>
          <a:p>
            <a:pPr algn="ctr"/>
            <a:r>
              <a:rPr lang="en-US" sz="1200" b="1" dirty="0"/>
              <a:t>New Position est. by 27-21</a:t>
            </a:r>
          </a:p>
        </p:txBody>
      </p:sp>
      <p:sp>
        <p:nvSpPr>
          <p:cNvPr id="31" name="TextBox 30">
            <a:extLst>
              <a:ext uri="{FF2B5EF4-FFF2-40B4-BE49-F238E27FC236}">
                <a16:creationId xmlns:a16="http://schemas.microsoft.com/office/drawing/2014/main" id="{96B2463C-7DA1-48D9-974A-FA83380BADB4}"/>
              </a:ext>
            </a:extLst>
          </p:cNvPr>
          <p:cNvSpPr txBox="1"/>
          <p:nvPr/>
        </p:nvSpPr>
        <p:spPr>
          <a:xfrm>
            <a:off x="5319252" y="3317765"/>
            <a:ext cx="1612487" cy="276999"/>
          </a:xfrm>
          <a:prstGeom prst="rect">
            <a:avLst/>
          </a:prstGeom>
          <a:noFill/>
        </p:spPr>
        <p:txBody>
          <a:bodyPr wrap="square" rtlCol="0">
            <a:spAutoFit/>
          </a:bodyPr>
          <a:lstStyle/>
          <a:p>
            <a:r>
              <a:rPr lang="en-US" sz="1200" b="1" dirty="0"/>
              <a:t>Vacant</a:t>
            </a:r>
          </a:p>
        </p:txBody>
      </p:sp>
      <p:sp>
        <p:nvSpPr>
          <p:cNvPr id="37" name="TextBox 36">
            <a:extLst>
              <a:ext uri="{FF2B5EF4-FFF2-40B4-BE49-F238E27FC236}">
                <a16:creationId xmlns:a16="http://schemas.microsoft.com/office/drawing/2014/main" id="{4FACCF86-92E6-4C2B-B015-142CC6E2F0AF}"/>
              </a:ext>
            </a:extLst>
          </p:cNvPr>
          <p:cNvSpPr txBox="1"/>
          <p:nvPr/>
        </p:nvSpPr>
        <p:spPr>
          <a:xfrm>
            <a:off x="1022554" y="5909186"/>
            <a:ext cx="1056967" cy="276999"/>
          </a:xfrm>
          <a:prstGeom prst="rect">
            <a:avLst/>
          </a:prstGeom>
          <a:noFill/>
        </p:spPr>
        <p:txBody>
          <a:bodyPr wrap="square" rtlCol="0">
            <a:spAutoFit/>
          </a:bodyPr>
          <a:lstStyle/>
          <a:p>
            <a:pPr algn="ctr"/>
            <a:r>
              <a:rPr lang="en-US" sz="1200" b="1" dirty="0"/>
              <a:t>Vacant</a:t>
            </a:r>
          </a:p>
        </p:txBody>
      </p:sp>
      <p:sp>
        <p:nvSpPr>
          <p:cNvPr id="42" name="TextBox 41">
            <a:extLst>
              <a:ext uri="{FF2B5EF4-FFF2-40B4-BE49-F238E27FC236}">
                <a16:creationId xmlns:a16="http://schemas.microsoft.com/office/drawing/2014/main" id="{D2734F13-DC7B-4913-98B0-880F0A99D687}"/>
              </a:ext>
            </a:extLst>
          </p:cNvPr>
          <p:cNvSpPr txBox="1"/>
          <p:nvPr/>
        </p:nvSpPr>
        <p:spPr>
          <a:xfrm>
            <a:off x="3446209" y="5909186"/>
            <a:ext cx="1056966" cy="276999"/>
          </a:xfrm>
          <a:prstGeom prst="rect">
            <a:avLst/>
          </a:prstGeom>
          <a:noFill/>
        </p:spPr>
        <p:txBody>
          <a:bodyPr wrap="square" rtlCol="0">
            <a:spAutoFit/>
          </a:bodyPr>
          <a:lstStyle/>
          <a:p>
            <a:pPr algn="ctr"/>
            <a:r>
              <a:rPr lang="en-US" sz="1200" b="1" dirty="0"/>
              <a:t>Vacant</a:t>
            </a:r>
          </a:p>
        </p:txBody>
      </p:sp>
      <p:sp>
        <p:nvSpPr>
          <p:cNvPr id="45" name="TextBox 44">
            <a:extLst>
              <a:ext uri="{FF2B5EF4-FFF2-40B4-BE49-F238E27FC236}">
                <a16:creationId xmlns:a16="http://schemas.microsoft.com/office/drawing/2014/main" id="{403681FD-20AD-46BD-973D-35B3BB59C5D8}"/>
              </a:ext>
            </a:extLst>
          </p:cNvPr>
          <p:cNvSpPr txBox="1"/>
          <p:nvPr/>
        </p:nvSpPr>
        <p:spPr>
          <a:xfrm>
            <a:off x="5702711" y="5914323"/>
            <a:ext cx="1056967" cy="276999"/>
          </a:xfrm>
          <a:prstGeom prst="rect">
            <a:avLst/>
          </a:prstGeom>
          <a:noFill/>
        </p:spPr>
        <p:txBody>
          <a:bodyPr wrap="square" rtlCol="0">
            <a:spAutoFit/>
          </a:bodyPr>
          <a:lstStyle/>
          <a:p>
            <a:pPr algn="ctr"/>
            <a:r>
              <a:rPr lang="en-US" sz="1200" b="1" dirty="0"/>
              <a:t>Vacant</a:t>
            </a:r>
          </a:p>
        </p:txBody>
      </p:sp>
      <p:sp>
        <p:nvSpPr>
          <p:cNvPr id="46" name="TextBox 45">
            <a:extLst>
              <a:ext uri="{FF2B5EF4-FFF2-40B4-BE49-F238E27FC236}">
                <a16:creationId xmlns:a16="http://schemas.microsoft.com/office/drawing/2014/main" id="{EC53202D-1B14-49AE-B877-20B40B301CD2}"/>
              </a:ext>
            </a:extLst>
          </p:cNvPr>
          <p:cNvSpPr txBox="1"/>
          <p:nvPr/>
        </p:nvSpPr>
        <p:spPr>
          <a:xfrm>
            <a:off x="8059988" y="5909186"/>
            <a:ext cx="1084009" cy="276999"/>
          </a:xfrm>
          <a:prstGeom prst="rect">
            <a:avLst/>
          </a:prstGeom>
          <a:noFill/>
        </p:spPr>
        <p:txBody>
          <a:bodyPr wrap="square" rtlCol="0">
            <a:spAutoFit/>
          </a:bodyPr>
          <a:lstStyle/>
          <a:p>
            <a:pPr algn="ctr"/>
            <a:r>
              <a:rPr lang="en-US" sz="1200" b="1" dirty="0"/>
              <a:t>Vacant</a:t>
            </a:r>
          </a:p>
        </p:txBody>
      </p:sp>
      <p:sp>
        <p:nvSpPr>
          <p:cNvPr id="50" name="TextBox 49">
            <a:extLst>
              <a:ext uri="{FF2B5EF4-FFF2-40B4-BE49-F238E27FC236}">
                <a16:creationId xmlns:a16="http://schemas.microsoft.com/office/drawing/2014/main" id="{EAA5D730-A4A6-4A96-B9C5-7A774E61106C}"/>
              </a:ext>
            </a:extLst>
          </p:cNvPr>
          <p:cNvSpPr txBox="1"/>
          <p:nvPr/>
        </p:nvSpPr>
        <p:spPr>
          <a:xfrm>
            <a:off x="10365653" y="5885325"/>
            <a:ext cx="1130708" cy="276999"/>
          </a:xfrm>
          <a:prstGeom prst="rect">
            <a:avLst/>
          </a:prstGeom>
          <a:noFill/>
        </p:spPr>
        <p:txBody>
          <a:bodyPr wrap="square" rtlCol="0">
            <a:spAutoFit/>
          </a:bodyPr>
          <a:lstStyle/>
          <a:p>
            <a:pPr algn="ctr"/>
            <a:r>
              <a:rPr lang="en-US" sz="1200" b="1" dirty="0"/>
              <a:t>Vacant</a:t>
            </a:r>
          </a:p>
        </p:txBody>
      </p:sp>
      <p:cxnSp>
        <p:nvCxnSpPr>
          <p:cNvPr id="52" name="Straight Connector 51">
            <a:extLst>
              <a:ext uri="{FF2B5EF4-FFF2-40B4-BE49-F238E27FC236}">
                <a16:creationId xmlns:a16="http://schemas.microsoft.com/office/drawing/2014/main" id="{B758C7D9-69EA-4F0B-9C0F-0834145DB15F}"/>
              </a:ext>
            </a:extLst>
          </p:cNvPr>
          <p:cNvCxnSpPr>
            <a:cxnSpLocks/>
          </p:cNvCxnSpPr>
          <p:nvPr/>
        </p:nvCxnSpPr>
        <p:spPr>
          <a:xfrm>
            <a:off x="6086166" y="2716924"/>
            <a:ext cx="9834" cy="204041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2A000F3-FFD4-4E59-AAC5-0CB15993E58F}"/>
              </a:ext>
            </a:extLst>
          </p:cNvPr>
          <p:cNvCxnSpPr/>
          <p:nvPr/>
        </p:nvCxnSpPr>
        <p:spPr>
          <a:xfrm>
            <a:off x="6086166" y="3851294"/>
            <a:ext cx="25760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4051A3-748E-4744-925E-2EAE2A3E5646}"/>
              </a:ext>
            </a:extLst>
          </p:cNvPr>
          <p:cNvCxnSpPr/>
          <p:nvPr/>
        </p:nvCxnSpPr>
        <p:spPr>
          <a:xfrm flipV="1">
            <a:off x="1494502" y="4744184"/>
            <a:ext cx="0" cy="370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C36EA29-E05E-4700-A5A3-5AC57E562257}"/>
              </a:ext>
            </a:extLst>
          </p:cNvPr>
          <p:cNvCxnSpPr>
            <a:stCxn id="15" idx="0"/>
          </p:cNvCxnSpPr>
          <p:nvPr/>
        </p:nvCxnSpPr>
        <p:spPr>
          <a:xfrm flipH="1" flipV="1">
            <a:off x="3974692" y="4729316"/>
            <a:ext cx="1" cy="3307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6F26D1D-8AC1-4305-BF68-4C6738E45E1E}"/>
              </a:ext>
            </a:extLst>
          </p:cNvPr>
          <p:cNvCxnSpPr>
            <a:stCxn id="17" idx="0"/>
          </p:cNvCxnSpPr>
          <p:nvPr/>
        </p:nvCxnSpPr>
        <p:spPr>
          <a:xfrm flipV="1">
            <a:off x="6231194" y="4750761"/>
            <a:ext cx="0" cy="363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E992A7F-B0E5-4B2E-A444-3817230CF552}"/>
              </a:ext>
            </a:extLst>
          </p:cNvPr>
          <p:cNvCxnSpPr>
            <a:stCxn id="19" idx="0"/>
          </p:cNvCxnSpPr>
          <p:nvPr/>
        </p:nvCxnSpPr>
        <p:spPr>
          <a:xfrm flipH="1" flipV="1">
            <a:off x="8601992" y="4744184"/>
            <a:ext cx="13522" cy="370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5F820E5-9830-444A-8297-2CD28FA66E4B}"/>
              </a:ext>
            </a:extLst>
          </p:cNvPr>
          <p:cNvCxnSpPr>
            <a:cxnSpLocks/>
            <a:stCxn id="20" idx="0"/>
          </p:cNvCxnSpPr>
          <p:nvPr/>
        </p:nvCxnSpPr>
        <p:spPr>
          <a:xfrm flipH="1" flipV="1">
            <a:off x="10894140" y="4744184"/>
            <a:ext cx="2" cy="370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FF92830-5469-412E-ADA3-F6CCF20F44B9}"/>
              </a:ext>
            </a:extLst>
          </p:cNvPr>
          <p:cNvCxnSpPr>
            <a:cxnSpLocks/>
          </p:cNvCxnSpPr>
          <p:nvPr/>
        </p:nvCxnSpPr>
        <p:spPr>
          <a:xfrm>
            <a:off x="1494502" y="4750761"/>
            <a:ext cx="939963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1CAF833-B35A-473B-AE68-C5A33686358F}"/>
              </a:ext>
            </a:extLst>
          </p:cNvPr>
          <p:cNvSpPr>
            <a:spLocks noGrp="1"/>
          </p:cNvSpPr>
          <p:nvPr>
            <p:ph type="sldNum" sz="quarter" idx="12"/>
          </p:nvPr>
        </p:nvSpPr>
        <p:spPr>
          <a:xfrm>
            <a:off x="11264750" y="6327599"/>
            <a:ext cx="779767"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3625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1000">
              <a:srgbClr val="FFCA29"/>
            </a:gs>
            <a:gs pos="35404">
              <a:srgbClr val="FFE9A5"/>
            </a:gs>
            <a:gs pos="64619">
              <a:srgbClr val="FFD65B"/>
            </a:gs>
            <a:gs pos="496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345F-3993-4A46-B198-C4DDC03D20F8}"/>
              </a:ext>
            </a:extLst>
          </p:cNvPr>
          <p:cNvSpPr>
            <a:spLocks noGrp="1"/>
          </p:cNvSpPr>
          <p:nvPr>
            <p:ph type="title"/>
          </p:nvPr>
        </p:nvSpPr>
        <p:spPr>
          <a:xfrm>
            <a:off x="688259" y="624110"/>
            <a:ext cx="10816354" cy="1280890"/>
          </a:xfrm>
        </p:spPr>
        <p:txBody>
          <a:bodyPr>
            <a:normAutofit/>
          </a:bodyPr>
          <a:lstStyle/>
          <a:p>
            <a:r>
              <a:rPr lang="en-US" sz="4000" b="1" dirty="0">
                <a:solidFill>
                  <a:schemeClr val="tx1"/>
                </a:solidFill>
                <a:latin typeface="Bodoni MT Black" panose="02070A03080606020203" pitchFamily="18" charset="0"/>
              </a:rPr>
              <a:t>TITLE II</a:t>
            </a:r>
          </a:p>
        </p:txBody>
      </p:sp>
      <p:sp>
        <p:nvSpPr>
          <p:cNvPr id="3" name="Content Placeholder 2">
            <a:extLst>
              <a:ext uri="{FF2B5EF4-FFF2-40B4-BE49-F238E27FC236}">
                <a16:creationId xmlns:a16="http://schemas.microsoft.com/office/drawing/2014/main" id="{9EA3F1AE-29F7-42A4-92EC-228DCD4655BB}"/>
              </a:ext>
            </a:extLst>
          </p:cNvPr>
          <p:cNvSpPr>
            <a:spLocks noGrp="1"/>
          </p:cNvSpPr>
          <p:nvPr>
            <p:ph idx="1"/>
          </p:nvPr>
        </p:nvSpPr>
        <p:spPr>
          <a:xfrm>
            <a:off x="688258" y="2133600"/>
            <a:ext cx="10816354" cy="4724400"/>
          </a:xfrm>
        </p:spPr>
        <p:txBody>
          <a:bodyPr/>
          <a:lstStyle/>
          <a:p>
            <a:r>
              <a:rPr lang="en-US" sz="2000" b="1" dirty="0">
                <a:solidFill>
                  <a:schemeClr val="tx1"/>
                </a:solidFill>
              </a:rPr>
              <a:t>52-21</a:t>
            </a:r>
          </a:p>
          <a:p>
            <a:pPr lvl="1"/>
            <a:r>
              <a:rPr lang="en-US" sz="1800" b="1" dirty="0">
                <a:solidFill>
                  <a:schemeClr val="tx1"/>
                </a:solidFill>
              </a:rPr>
              <a:t>Proposed Title 2 code amendment to section 1171</a:t>
            </a:r>
          </a:p>
          <a:p>
            <a:pPr lvl="2"/>
            <a:r>
              <a:rPr lang="en-US" sz="1800" b="1" dirty="0">
                <a:solidFill>
                  <a:schemeClr val="tx1"/>
                </a:solidFill>
              </a:rPr>
              <a:t>Will allow for construction of more than 75 homes per year with available funding</a:t>
            </a:r>
          </a:p>
          <a:p>
            <a:pPr lvl="2"/>
            <a:r>
              <a:rPr lang="en-US" sz="1800" b="1" dirty="0">
                <a:solidFill>
                  <a:schemeClr val="tx1"/>
                </a:solidFill>
              </a:rPr>
              <a:t>Will allow for more efficient management of available funds</a:t>
            </a:r>
          </a:p>
          <a:p>
            <a:pPr lvl="2"/>
            <a:r>
              <a:rPr lang="en-US" sz="1800" b="1" dirty="0">
                <a:solidFill>
                  <a:schemeClr val="tx1"/>
                </a:solidFill>
              </a:rPr>
              <a:t>Will allow for the construction of “turn-key” homes</a:t>
            </a:r>
          </a:p>
          <a:p>
            <a:pPr lvl="2"/>
            <a:endParaRPr lang="en-US" sz="1800" b="1" dirty="0">
              <a:solidFill>
                <a:schemeClr val="tx1"/>
              </a:solidFill>
            </a:endParaRPr>
          </a:p>
          <a:p>
            <a:pPr lvl="2"/>
            <a:r>
              <a:rPr lang="en-US" sz="1800" b="1" dirty="0">
                <a:solidFill>
                  <a:schemeClr val="tx1"/>
                </a:solidFill>
              </a:rPr>
              <a:t>With the cancellation of CS-48-13 Exhibit A:</a:t>
            </a:r>
          </a:p>
          <a:p>
            <a:pPr lvl="3"/>
            <a:r>
              <a:rPr lang="en-US" sz="1800" b="1" dirty="0">
                <a:solidFill>
                  <a:schemeClr val="tx1"/>
                </a:solidFill>
              </a:rPr>
              <a:t>Will allow construction costs to match current market costs</a:t>
            </a:r>
          </a:p>
          <a:p>
            <a:pPr lvl="3"/>
            <a:r>
              <a:rPr lang="en-US" sz="1800" b="1" dirty="0">
                <a:solidFill>
                  <a:schemeClr val="tx1"/>
                </a:solidFill>
              </a:rPr>
              <a:t>Will allow the NNVA to use licensed, Priority 1 contractors</a:t>
            </a:r>
          </a:p>
          <a:p>
            <a:pPr lvl="3"/>
            <a:r>
              <a:rPr lang="en-US" sz="1800" b="1" dirty="0">
                <a:solidFill>
                  <a:schemeClr val="tx1"/>
                </a:solidFill>
              </a:rPr>
              <a:t>Will allow the NNVA to properly address audit findings</a:t>
            </a:r>
          </a:p>
          <a:p>
            <a:endParaRPr lang="en-US" dirty="0"/>
          </a:p>
        </p:txBody>
      </p:sp>
      <p:sp>
        <p:nvSpPr>
          <p:cNvPr id="4" name="Slide Number Placeholder 3">
            <a:extLst>
              <a:ext uri="{FF2B5EF4-FFF2-40B4-BE49-F238E27FC236}">
                <a16:creationId xmlns:a16="http://schemas.microsoft.com/office/drawing/2014/main" id="{31F98BDC-D3E9-4354-9F1D-763CA78F6079}"/>
              </a:ext>
            </a:extLst>
          </p:cNvPr>
          <p:cNvSpPr>
            <a:spLocks noGrp="1"/>
          </p:cNvSpPr>
          <p:nvPr>
            <p:ph type="sldNum" sz="quarter" idx="12"/>
          </p:nvPr>
        </p:nvSpPr>
        <p:spPr>
          <a:xfrm>
            <a:off x="11268637" y="6377421"/>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592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5000">
              <a:srgbClr val="FFEFBC"/>
            </a:gs>
            <a:gs pos="11507">
              <a:srgbClr val="FFF8E2"/>
            </a:gs>
            <a:gs pos="95000">
              <a:srgbClr val="FFCA29"/>
            </a:gs>
            <a:gs pos="35404">
              <a:srgbClr val="FFE9A5"/>
            </a:gs>
            <a:gs pos="70000">
              <a:srgbClr val="FFD65B"/>
            </a:gs>
            <a:gs pos="55000">
              <a:srgbClr val="FFE081"/>
            </a:gs>
            <a:gs pos="100000">
              <a:schemeClr val="tx1">
                <a:lumMod val="65000"/>
                <a:lumOff val="35000"/>
              </a:schemeClr>
            </a:gs>
            <a:gs pos="1000">
              <a:schemeClr val="accent2"/>
            </a:gs>
            <a:gs pos="5753">
              <a:srgbClr val="FFFCF1"/>
            </a:gs>
            <a:gs pos="0">
              <a:schemeClr val="bg2">
                <a:tint val="90000"/>
                <a:lum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3A96B-7C23-4167-8130-1674C2969DF6}"/>
              </a:ext>
            </a:extLst>
          </p:cNvPr>
          <p:cNvSpPr>
            <a:spLocks noGrp="1"/>
          </p:cNvSpPr>
          <p:nvPr>
            <p:ph type="title"/>
          </p:nvPr>
        </p:nvSpPr>
        <p:spPr>
          <a:xfrm>
            <a:off x="235974" y="624110"/>
            <a:ext cx="11700387" cy="840896"/>
          </a:xfrm>
        </p:spPr>
        <p:txBody>
          <a:bodyPr>
            <a:normAutofit/>
          </a:bodyPr>
          <a:lstStyle/>
          <a:p>
            <a:r>
              <a:rPr lang="en-US" sz="4000" dirty="0">
                <a:ln w="0"/>
                <a:solidFill>
                  <a:schemeClr val="accent1"/>
                </a:solidFill>
                <a:effectLst>
                  <a:outerShdw blurRad="38100" dist="25400" dir="5400000" algn="ctr" rotWithShape="0">
                    <a:srgbClr val="6E747A">
                      <a:alpha val="43000"/>
                    </a:srgbClr>
                  </a:outerShdw>
                </a:effectLst>
                <a:latin typeface="Bodoni MT Black" panose="02070A03080606020203" pitchFamily="18" charset="0"/>
              </a:rPr>
              <a:t>HOME CONSTRUCTION</a:t>
            </a:r>
          </a:p>
        </p:txBody>
      </p:sp>
      <p:graphicFrame>
        <p:nvGraphicFramePr>
          <p:cNvPr id="4" name="Content Placeholder 3">
            <a:extLst>
              <a:ext uri="{FF2B5EF4-FFF2-40B4-BE49-F238E27FC236}">
                <a16:creationId xmlns:a16="http://schemas.microsoft.com/office/drawing/2014/main" id="{C6D651F0-CF33-4F10-BB5C-3A408A134EE0}"/>
              </a:ext>
            </a:extLst>
          </p:cNvPr>
          <p:cNvGraphicFramePr>
            <a:graphicFrameLocks noGrp="1"/>
          </p:cNvGraphicFramePr>
          <p:nvPr>
            <p:ph idx="1"/>
            <p:extLst>
              <p:ext uri="{D42A27DB-BD31-4B8C-83A1-F6EECF244321}">
                <p14:modId xmlns:p14="http://schemas.microsoft.com/office/powerpoint/2010/main" val="3876177394"/>
              </p:ext>
            </p:extLst>
          </p:nvPr>
        </p:nvGraphicFramePr>
        <p:xfrm>
          <a:off x="19971" y="1776190"/>
          <a:ext cx="12152057" cy="5081810"/>
        </p:xfrm>
        <a:graphic>
          <a:graphicData uri="http://schemas.openxmlformats.org/drawingml/2006/table">
            <a:tbl>
              <a:tblPr>
                <a:tableStyleId>{5C22544A-7EE6-4342-B048-85BDC9FD1C3A}</a:tableStyleId>
              </a:tblPr>
              <a:tblGrid>
                <a:gridCol w="3802576">
                  <a:extLst>
                    <a:ext uri="{9D8B030D-6E8A-4147-A177-3AD203B41FA5}">
                      <a16:colId xmlns:a16="http://schemas.microsoft.com/office/drawing/2014/main" val="3173392440"/>
                    </a:ext>
                  </a:extLst>
                </a:gridCol>
                <a:gridCol w="25400">
                  <a:extLst>
                    <a:ext uri="{9D8B030D-6E8A-4147-A177-3AD203B41FA5}">
                      <a16:colId xmlns:a16="http://schemas.microsoft.com/office/drawing/2014/main" val="1605661273"/>
                    </a:ext>
                  </a:extLst>
                </a:gridCol>
                <a:gridCol w="2488183">
                  <a:extLst>
                    <a:ext uri="{9D8B030D-6E8A-4147-A177-3AD203B41FA5}">
                      <a16:colId xmlns:a16="http://schemas.microsoft.com/office/drawing/2014/main" val="4090832184"/>
                    </a:ext>
                  </a:extLst>
                </a:gridCol>
                <a:gridCol w="2242100">
                  <a:extLst>
                    <a:ext uri="{9D8B030D-6E8A-4147-A177-3AD203B41FA5}">
                      <a16:colId xmlns:a16="http://schemas.microsoft.com/office/drawing/2014/main" val="2112714333"/>
                    </a:ext>
                  </a:extLst>
                </a:gridCol>
                <a:gridCol w="1955002">
                  <a:extLst>
                    <a:ext uri="{9D8B030D-6E8A-4147-A177-3AD203B41FA5}">
                      <a16:colId xmlns:a16="http://schemas.microsoft.com/office/drawing/2014/main" val="2972707850"/>
                    </a:ext>
                  </a:extLst>
                </a:gridCol>
                <a:gridCol w="1638796">
                  <a:extLst>
                    <a:ext uri="{9D8B030D-6E8A-4147-A177-3AD203B41FA5}">
                      <a16:colId xmlns:a16="http://schemas.microsoft.com/office/drawing/2014/main" val="3779687402"/>
                    </a:ext>
                  </a:extLst>
                </a:gridCol>
              </a:tblGrid>
              <a:tr h="1023040">
                <a:tc>
                  <a:txBody>
                    <a:bodyPr/>
                    <a:lstStyle/>
                    <a:p>
                      <a:pPr algn="ctr" fontAlgn="b"/>
                      <a:r>
                        <a:rPr lang="en-US" sz="2000" b="1" i="0" u="none" strike="noStrike" dirty="0">
                          <a:solidFill>
                            <a:srgbClr val="000000"/>
                          </a:solidFill>
                          <a:effectLst/>
                          <a:latin typeface="Century Gothic" panose="020B0502020202020204" pitchFamily="34" charset="0"/>
                        </a:rPr>
                        <a:t>AGENCY</a:t>
                      </a:r>
                    </a:p>
                  </a:txBody>
                  <a:tcPr marL="0" marR="0" marT="0" marB="0" anchor="b">
                    <a:solidFill>
                      <a:schemeClr val="accent2">
                        <a:lumMod val="60000"/>
                        <a:lumOff val="40000"/>
                      </a:schemeClr>
                    </a:solidFill>
                  </a:tcPr>
                </a:tc>
                <a:tc>
                  <a:txBody>
                    <a:bodyPr/>
                    <a:lstStyle/>
                    <a:p>
                      <a:pPr algn="ctr"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tc>
                  <a:txBody>
                    <a:bodyPr/>
                    <a:lstStyle/>
                    <a:p>
                      <a:pPr algn="ctr" fontAlgn="b"/>
                      <a:r>
                        <a:rPr lang="en-US" sz="2000" b="1" u="none" strike="noStrike" dirty="0">
                          <a:effectLst/>
                        </a:rPr>
                        <a:t>HOMELESS</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tc>
                  <a:txBody>
                    <a:bodyPr/>
                    <a:lstStyle/>
                    <a:p>
                      <a:pPr algn="ctr" fontAlgn="b"/>
                      <a:r>
                        <a:rPr lang="en-US" sz="2000" b="1" u="none" strike="noStrike" dirty="0">
                          <a:effectLst/>
                        </a:rPr>
                        <a:t>RENOVATION</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tc>
                  <a:txBody>
                    <a:bodyPr/>
                    <a:lstStyle/>
                    <a:p>
                      <a:pPr algn="ctr" fontAlgn="b"/>
                      <a:r>
                        <a:rPr lang="en-US" sz="2000" b="1" u="none" strike="noStrike" dirty="0">
                          <a:effectLst/>
                        </a:rPr>
                        <a:t>BURNOUT</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tc>
                  <a:txBody>
                    <a:bodyPr/>
                    <a:lstStyle/>
                    <a:p>
                      <a:pPr algn="ctr" fontAlgn="b"/>
                      <a:r>
                        <a:rPr lang="en-US" sz="2000" b="1" u="none" strike="noStrike" dirty="0">
                          <a:effectLst/>
                        </a:rPr>
                        <a:t>TOTAL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60000"/>
                        <a:lumOff val="40000"/>
                      </a:schemeClr>
                    </a:solidFill>
                  </a:tcPr>
                </a:tc>
                <a:extLst>
                  <a:ext uri="{0D108BD9-81ED-4DB2-BD59-A6C34878D82A}">
                    <a16:rowId xmlns:a16="http://schemas.microsoft.com/office/drawing/2014/main" val="3682175115"/>
                  </a:ext>
                </a:extLst>
              </a:tr>
              <a:tr h="1031237">
                <a:tc>
                  <a:txBody>
                    <a:bodyPr/>
                    <a:lstStyle/>
                    <a:p>
                      <a:pPr algn="ctr" fontAlgn="b"/>
                      <a:r>
                        <a:rPr lang="en-US" sz="2000" b="1" u="none" strike="noStrike" dirty="0">
                          <a:effectLst/>
                        </a:rPr>
                        <a:t>FORT DEFIANCE AGENCY</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439</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131</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10</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580</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1017750825"/>
                  </a:ext>
                </a:extLst>
              </a:tr>
              <a:tr h="562493">
                <a:tc>
                  <a:txBody>
                    <a:bodyPr/>
                    <a:lstStyle/>
                    <a:p>
                      <a:pPr algn="ctr" fontAlgn="b"/>
                      <a:r>
                        <a:rPr lang="en-US" sz="2000" b="1" u="none" strike="noStrike" dirty="0">
                          <a:effectLst/>
                        </a:rPr>
                        <a:t>CHINLE AGENCY</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228</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38</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6</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272</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2590775403"/>
                  </a:ext>
                </a:extLst>
              </a:tr>
              <a:tr h="604431">
                <a:tc>
                  <a:txBody>
                    <a:bodyPr/>
                    <a:lstStyle/>
                    <a:p>
                      <a:pPr algn="ctr" fontAlgn="b"/>
                      <a:r>
                        <a:rPr lang="en-US" sz="2000" b="1" u="none" strike="noStrike" dirty="0">
                          <a:effectLst/>
                        </a:rPr>
                        <a:t>TUBA CITY AGENCY</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157</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25</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183</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3998732580"/>
                  </a:ext>
                </a:extLst>
              </a:tr>
              <a:tr h="735623">
                <a:tc>
                  <a:txBody>
                    <a:bodyPr/>
                    <a:lstStyle/>
                    <a:p>
                      <a:pPr algn="ctr" fontAlgn="b"/>
                      <a:r>
                        <a:rPr lang="en-US" sz="2000" b="1" u="none" strike="noStrike" dirty="0">
                          <a:effectLst/>
                        </a:rPr>
                        <a:t>CROWNPOINT AGENCY</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l"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136</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27</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164</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2432368816"/>
                  </a:ext>
                </a:extLst>
              </a:tr>
              <a:tr h="562493">
                <a:tc>
                  <a:txBody>
                    <a:bodyPr/>
                    <a:lstStyle/>
                    <a:p>
                      <a:pPr algn="ctr" fontAlgn="b"/>
                      <a:r>
                        <a:rPr lang="en-US" sz="2000" b="1" u="none" strike="noStrike" dirty="0">
                          <a:effectLst/>
                        </a:rPr>
                        <a:t>SHIPROCK AGENCY</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l" fontAlgn="b"/>
                      <a:r>
                        <a:rPr lang="en-US" sz="2000" u="sng" strike="noStrike">
                          <a:effectLst/>
                        </a:rPr>
                        <a:t> </a:t>
                      </a:r>
                      <a:endParaRPr lang="en-US" sz="2000" b="0" i="0" u="sng" strike="noStrike">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152</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72</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10</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234</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199990113"/>
                  </a:ext>
                </a:extLst>
              </a:tr>
              <a:tr h="562493">
                <a:tc>
                  <a:txBody>
                    <a:bodyPr/>
                    <a:lstStyle/>
                    <a:p>
                      <a:pPr algn="ctr" fontAlgn="b"/>
                      <a:r>
                        <a:rPr lang="en-US" sz="2000" u="none" strike="noStrike" dirty="0">
                          <a:effectLst/>
                        </a:rPr>
                        <a:t> </a:t>
                      </a:r>
                      <a:r>
                        <a:rPr lang="en-US" sz="2000" b="1" u="none" strike="noStrike" dirty="0">
                          <a:effectLst/>
                        </a:rPr>
                        <a:t>TOTAL</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a:effectLst/>
                        </a:rPr>
                        <a:t>1112</a:t>
                      </a:r>
                      <a:endParaRPr lang="en-US" sz="2000" b="1" i="0" u="none" strike="noStrike">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293</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28</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tc>
                  <a:txBody>
                    <a:bodyPr/>
                    <a:lstStyle/>
                    <a:p>
                      <a:pPr algn="ctr" fontAlgn="b"/>
                      <a:r>
                        <a:rPr lang="en-US" sz="2000" u="none" strike="noStrike" dirty="0">
                          <a:effectLst/>
                        </a:rPr>
                        <a:t>1433</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2">
                        <a:lumMod val="20000"/>
                        <a:lumOff val="80000"/>
                      </a:schemeClr>
                    </a:solidFill>
                  </a:tcPr>
                </a:tc>
                <a:extLst>
                  <a:ext uri="{0D108BD9-81ED-4DB2-BD59-A6C34878D82A}">
                    <a16:rowId xmlns:a16="http://schemas.microsoft.com/office/drawing/2014/main" val="1098752322"/>
                  </a:ext>
                </a:extLst>
              </a:tr>
            </a:tbl>
          </a:graphicData>
        </a:graphic>
      </p:graphicFrame>
      <p:sp>
        <p:nvSpPr>
          <p:cNvPr id="3" name="Slide Number Placeholder 2">
            <a:extLst>
              <a:ext uri="{FF2B5EF4-FFF2-40B4-BE49-F238E27FC236}">
                <a16:creationId xmlns:a16="http://schemas.microsoft.com/office/drawing/2014/main" id="{B1B6F93D-4B01-4F3D-B78C-9805B2748D8D}"/>
              </a:ext>
            </a:extLst>
          </p:cNvPr>
          <p:cNvSpPr>
            <a:spLocks noGrp="1"/>
          </p:cNvSpPr>
          <p:nvPr>
            <p:ph type="sldNum" sz="quarter" idx="12"/>
          </p:nvPr>
        </p:nvSpPr>
        <p:spPr>
          <a:xfrm>
            <a:off x="11392261" y="0"/>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06258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DC0F62D-9E16-4A36-BED7-0F23C97DD90A}"/>
              </a:ext>
            </a:extLst>
          </p:cNvPr>
          <p:cNvGraphicFramePr>
            <a:graphicFrameLocks noGrp="1"/>
          </p:cNvGraphicFramePr>
          <p:nvPr>
            <p:extLst>
              <p:ext uri="{D42A27DB-BD31-4B8C-83A1-F6EECF244321}">
                <p14:modId xmlns:p14="http://schemas.microsoft.com/office/powerpoint/2010/main" val="3386099749"/>
              </p:ext>
            </p:extLst>
          </p:nvPr>
        </p:nvGraphicFramePr>
        <p:xfrm>
          <a:off x="0" y="966952"/>
          <a:ext cx="12192000" cy="5959365"/>
        </p:xfrm>
        <a:graphic>
          <a:graphicData uri="http://schemas.openxmlformats.org/drawingml/2006/table">
            <a:tbl>
              <a:tblPr>
                <a:tableStyleId>{5C22544A-7EE6-4342-B048-85BDC9FD1C3A}</a:tableStyleId>
              </a:tblPr>
              <a:tblGrid>
                <a:gridCol w="2703368">
                  <a:extLst>
                    <a:ext uri="{9D8B030D-6E8A-4147-A177-3AD203B41FA5}">
                      <a16:colId xmlns:a16="http://schemas.microsoft.com/office/drawing/2014/main" val="4120840713"/>
                    </a:ext>
                  </a:extLst>
                </a:gridCol>
                <a:gridCol w="1575191">
                  <a:extLst>
                    <a:ext uri="{9D8B030D-6E8A-4147-A177-3AD203B41FA5}">
                      <a16:colId xmlns:a16="http://schemas.microsoft.com/office/drawing/2014/main" val="4157890790"/>
                    </a:ext>
                  </a:extLst>
                </a:gridCol>
                <a:gridCol w="1766769">
                  <a:extLst>
                    <a:ext uri="{9D8B030D-6E8A-4147-A177-3AD203B41FA5}">
                      <a16:colId xmlns:a16="http://schemas.microsoft.com/office/drawing/2014/main" val="1877552411"/>
                    </a:ext>
                  </a:extLst>
                </a:gridCol>
                <a:gridCol w="68423">
                  <a:extLst>
                    <a:ext uri="{9D8B030D-6E8A-4147-A177-3AD203B41FA5}">
                      <a16:colId xmlns:a16="http://schemas.microsoft.com/office/drawing/2014/main" val="3177349961"/>
                    </a:ext>
                  </a:extLst>
                </a:gridCol>
                <a:gridCol w="1681624">
                  <a:extLst>
                    <a:ext uri="{9D8B030D-6E8A-4147-A177-3AD203B41FA5}">
                      <a16:colId xmlns:a16="http://schemas.microsoft.com/office/drawing/2014/main" val="2266399888"/>
                    </a:ext>
                  </a:extLst>
                </a:gridCol>
                <a:gridCol w="1575191">
                  <a:extLst>
                    <a:ext uri="{9D8B030D-6E8A-4147-A177-3AD203B41FA5}">
                      <a16:colId xmlns:a16="http://schemas.microsoft.com/office/drawing/2014/main" val="3061447239"/>
                    </a:ext>
                  </a:extLst>
                </a:gridCol>
                <a:gridCol w="2821434">
                  <a:extLst>
                    <a:ext uri="{9D8B030D-6E8A-4147-A177-3AD203B41FA5}">
                      <a16:colId xmlns:a16="http://schemas.microsoft.com/office/drawing/2014/main" val="2809573712"/>
                    </a:ext>
                  </a:extLst>
                </a:gridCol>
              </a:tblGrid>
              <a:tr h="324845">
                <a:tc>
                  <a:txBody>
                    <a:bodyPr/>
                    <a:lstStyle/>
                    <a:p>
                      <a:pPr algn="ctr" fontAlgn="ctr"/>
                      <a:r>
                        <a:rPr lang="en-US" sz="1800"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7620" marR="7620" marT="7620" marB="0" anchor="ctr">
                    <a:solidFill>
                      <a:schemeClr val="accent2"/>
                    </a:solidFill>
                  </a:tcPr>
                </a:tc>
                <a:tc>
                  <a:txBody>
                    <a:bodyPr/>
                    <a:lstStyle/>
                    <a:p>
                      <a:pPr algn="ctr" fontAlgn="b"/>
                      <a:r>
                        <a:rPr lang="en-US" sz="1800"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tc>
                  <a:txBody>
                    <a:bodyPr/>
                    <a:lstStyle/>
                    <a:p>
                      <a:pPr algn="r" fontAlgn="b"/>
                      <a:r>
                        <a:rPr lang="en-US" sz="1800" b="1" u="none" strike="noStrike" dirty="0">
                          <a:solidFill>
                            <a:schemeClr val="tx1"/>
                          </a:solidFill>
                          <a:effectLst/>
                        </a:rPr>
                        <a:t>HOMELESS</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tc>
                  <a:txBody>
                    <a:bodyPr/>
                    <a:lstStyle/>
                    <a:p>
                      <a:pPr algn="l" fontAlgn="b"/>
                      <a:r>
                        <a:rPr lang="en-US" sz="1800" b="1"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solidFill>
                            <a:schemeClr val="tx1"/>
                          </a:solidFill>
                          <a:effectLst/>
                        </a:rPr>
                        <a:t>RENOVATION</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solidFill>
                            <a:schemeClr val="tx1"/>
                          </a:solidFill>
                          <a:effectLst/>
                        </a:rPr>
                        <a:t>BURNOUT</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tc>
                  <a:txBody>
                    <a:bodyPr/>
                    <a:lstStyle/>
                    <a:p>
                      <a:pPr algn="ctr" fontAlgn="b"/>
                      <a:r>
                        <a:rPr lang="en-US" sz="1800" b="1" u="none" strike="noStrike" dirty="0">
                          <a:solidFill>
                            <a:schemeClr val="tx1"/>
                          </a:solidFill>
                          <a:effectLst/>
                        </a:rPr>
                        <a:t>TOTAL</a:t>
                      </a:r>
                      <a:r>
                        <a:rPr lang="en-US" sz="1800" u="none" strike="noStrike" dirty="0">
                          <a:solidFill>
                            <a:schemeClr val="tx1"/>
                          </a:solidFill>
                          <a:effectLst/>
                        </a:rPr>
                        <a:t> </a:t>
                      </a:r>
                      <a:endParaRPr lang="en-US" sz="1800" b="1" i="0" u="none" strike="noStrike" dirty="0">
                        <a:solidFill>
                          <a:schemeClr val="tx1"/>
                        </a:solidFill>
                        <a:effectLst/>
                        <a:latin typeface="Calibri" panose="020F0502020204030204" pitchFamily="34" charset="0"/>
                      </a:endParaRPr>
                    </a:p>
                  </a:txBody>
                  <a:tcPr marL="7620" marR="7620" marT="7620" marB="0" anchor="b">
                    <a:solidFill>
                      <a:schemeClr val="accent2"/>
                    </a:solidFill>
                  </a:tcPr>
                </a:tc>
                <a:extLst>
                  <a:ext uri="{0D108BD9-81ED-4DB2-BD59-A6C34878D82A}">
                    <a16:rowId xmlns:a16="http://schemas.microsoft.com/office/drawing/2014/main" val="4227495991"/>
                  </a:ext>
                </a:extLst>
              </a:tr>
              <a:tr h="290422">
                <a:tc>
                  <a:txBody>
                    <a:bodyPr/>
                    <a:lstStyle/>
                    <a:p>
                      <a:pPr algn="l" fontAlgn="b"/>
                      <a:r>
                        <a:rPr lang="en-US" sz="1800" b="1" u="none" strike="noStrike" dirty="0">
                          <a:effectLst/>
                        </a:rPr>
                        <a:t>BLACK MESA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4</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374382867"/>
                  </a:ext>
                </a:extLst>
              </a:tr>
              <a:tr h="359939">
                <a:tc>
                  <a:txBody>
                    <a:bodyPr/>
                    <a:lstStyle/>
                    <a:p>
                      <a:pPr algn="l" fontAlgn="b"/>
                      <a:r>
                        <a:rPr lang="en-US" sz="1800" b="1" u="none" strike="noStrike">
                          <a:effectLst/>
                        </a:rPr>
                        <a:t>BLUE GAP/TACHEE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14</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938418215"/>
                  </a:ext>
                </a:extLst>
              </a:tr>
              <a:tr h="335622">
                <a:tc>
                  <a:txBody>
                    <a:bodyPr/>
                    <a:lstStyle/>
                    <a:p>
                      <a:pPr algn="l" fontAlgn="b"/>
                      <a:r>
                        <a:rPr lang="en-US" sz="1800" b="1" u="none" strike="noStrike">
                          <a:effectLst/>
                        </a:rPr>
                        <a:t>CHINLE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61</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65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04797433"/>
                  </a:ext>
                </a:extLst>
              </a:tr>
              <a:tr h="332537">
                <a:tc>
                  <a:txBody>
                    <a:bodyPr/>
                    <a:lstStyle/>
                    <a:p>
                      <a:pPr algn="l" fontAlgn="b"/>
                      <a:r>
                        <a:rPr lang="en-US" sz="1800" b="1" u="none" strike="noStrike">
                          <a:effectLst/>
                        </a:rPr>
                        <a:t>COTTONWOOD</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25</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28</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193427609"/>
                  </a:ext>
                </a:extLst>
              </a:tr>
              <a:tr h="346393">
                <a:tc>
                  <a:txBody>
                    <a:bodyPr/>
                    <a:lstStyle/>
                    <a:p>
                      <a:pPr algn="l" fontAlgn="b"/>
                      <a:r>
                        <a:rPr lang="en-US" sz="1800" b="1" u="none" strike="noStrike">
                          <a:effectLst/>
                        </a:rPr>
                        <a:t>FOREST LAKE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9</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90008793"/>
                  </a:ext>
                </a:extLst>
              </a:tr>
              <a:tr h="332537">
                <a:tc>
                  <a:txBody>
                    <a:bodyPr/>
                    <a:lstStyle/>
                    <a:p>
                      <a:pPr algn="l" fontAlgn="b"/>
                      <a:r>
                        <a:rPr lang="en-US" sz="1800" b="1" u="none" strike="noStrike">
                          <a:effectLst/>
                        </a:rPr>
                        <a:t>HARDROCK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dirty="0">
                          <a:effectLst/>
                        </a:rPr>
                        <a:t>8</a:t>
                      </a:r>
                      <a:endParaRPr lang="en-US" sz="18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651493347"/>
                  </a:ext>
                </a:extLst>
              </a:tr>
              <a:tr h="332537">
                <a:tc>
                  <a:txBody>
                    <a:bodyPr/>
                    <a:lstStyle/>
                    <a:p>
                      <a:pPr algn="l" fontAlgn="b"/>
                      <a:r>
                        <a:rPr lang="en-US" sz="1800" b="1" u="none" strike="noStrike">
                          <a:effectLst/>
                        </a:rPr>
                        <a:t>LUKACHUKAI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0359303"/>
                  </a:ext>
                </a:extLst>
              </a:tr>
              <a:tr h="332537">
                <a:tc>
                  <a:txBody>
                    <a:bodyPr/>
                    <a:lstStyle/>
                    <a:p>
                      <a:pPr algn="l" fontAlgn="b"/>
                      <a:r>
                        <a:rPr lang="en-US" sz="1800" b="1" u="none" strike="noStrike">
                          <a:effectLst/>
                        </a:rPr>
                        <a:t>LOW MOUNTAIN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10</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731541071"/>
                  </a:ext>
                </a:extLst>
              </a:tr>
              <a:tr h="332537">
                <a:tc>
                  <a:txBody>
                    <a:bodyPr/>
                    <a:lstStyle/>
                    <a:p>
                      <a:pPr algn="l" fontAlgn="b"/>
                      <a:r>
                        <a:rPr lang="en-US" sz="1800" b="1" u="none" strike="noStrike">
                          <a:effectLst/>
                        </a:rPr>
                        <a:t>MANYFARMS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18</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311680367"/>
                  </a:ext>
                </a:extLst>
              </a:tr>
              <a:tr h="332537">
                <a:tc>
                  <a:txBody>
                    <a:bodyPr/>
                    <a:lstStyle/>
                    <a:p>
                      <a:pPr algn="l" fontAlgn="b"/>
                      <a:r>
                        <a:rPr lang="en-US" sz="1800" b="1" u="none" strike="noStrike">
                          <a:effectLst/>
                        </a:rPr>
                        <a:t>NAZLINI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8</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1786489511"/>
                  </a:ext>
                </a:extLst>
              </a:tr>
              <a:tr h="332537">
                <a:tc>
                  <a:txBody>
                    <a:bodyPr/>
                    <a:lstStyle/>
                    <a:p>
                      <a:pPr algn="l" fontAlgn="b"/>
                      <a:r>
                        <a:rPr lang="en-US" sz="1800" b="1" u="none" strike="noStrike">
                          <a:effectLst/>
                        </a:rPr>
                        <a:t>PINON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13</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16</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887793362"/>
                  </a:ext>
                </a:extLst>
              </a:tr>
              <a:tr h="332537">
                <a:tc>
                  <a:txBody>
                    <a:bodyPr/>
                    <a:lstStyle/>
                    <a:p>
                      <a:pPr algn="l" fontAlgn="b"/>
                      <a:r>
                        <a:rPr lang="en-US" sz="1800" b="1" u="none" strike="noStrike">
                          <a:effectLst/>
                        </a:rPr>
                        <a:t>ROCK POINT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11</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13</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3993958175"/>
                  </a:ext>
                </a:extLst>
              </a:tr>
              <a:tr h="332537">
                <a:tc>
                  <a:txBody>
                    <a:bodyPr/>
                    <a:lstStyle/>
                    <a:p>
                      <a:pPr algn="l" fontAlgn="b"/>
                      <a:r>
                        <a:rPr lang="en-US" sz="1800" b="1" u="none" strike="noStrike">
                          <a:effectLst/>
                        </a:rPr>
                        <a:t>ROUGHROCK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9</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FF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343664"/>
                  </a:ext>
                </a:extLst>
              </a:tr>
              <a:tr h="332537">
                <a:tc>
                  <a:txBody>
                    <a:bodyPr/>
                    <a:lstStyle/>
                    <a:p>
                      <a:pPr algn="l" fontAlgn="b"/>
                      <a:r>
                        <a:rPr lang="en-US" sz="1800" b="1" u="none" strike="noStrike">
                          <a:effectLst/>
                        </a:rPr>
                        <a:t>ROUND ROCK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13</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0</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15</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4286746532"/>
                  </a:ext>
                </a:extLst>
              </a:tr>
              <a:tr h="332537">
                <a:tc>
                  <a:txBody>
                    <a:bodyPr/>
                    <a:lstStyle/>
                    <a:p>
                      <a:pPr algn="l" fontAlgn="b"/>
                      <a:r>
                        <a:rPr lang="en-US" sz="1800" b="1" u="none" strike="noStrike">
                          <a:effectLst/>
                        </a:rPr>
                        <a:t>TSAILE/WHEATFIELDS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15</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1</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17</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124416911"/>
                  </a:ext>
                </a:extLst>
              </a:tr>
              <a:tr h="290422">
                <a:tc>
                  <a:txBody>
                    <a:bodyPr/>
                    <a:lstStyle/>
                    <a:p>
                      <a:pPr algn="l" fontAlgn="b"/>
                      <a:r>
                        <a:rPr lang="en-US" sz="1800" b="1" u="none" strike="noStrike" dirty="0">
                          <a:effectLst/>
                        </a:rPr>
                        <a:t>WHIPPOORWILL </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ctr"/>
                      <a:r>
                        <a:rPr lang="en-US" sz="1800" u="none" strike="noStrike">
                          <a:effectLst/>
                        </a:rPr>
                        <a:t>7</a:t>
                      </a:r>
                      <a:endParaRPr lang="en-US" sz="1800" b="1" i="0" u="none" strike="noStrike">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tc>
                  <a:txBody>
                    <a:bodyPr/>
                    <a:lstStyle/>
                    <a:p>
                      <a:pPr algn="ctr"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4</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0</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11</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412253455"/>
                  </a:ext>
                </a:extLst>
              </a:tr>
              <a:tr h="353815">
                <a:tc>
                  <a:txBody>
                    <a:bodyPr/>
                    <a:lstStyle/>
                    <a:p>
                      <a:pPr algn="ctr" fontAlgn="b"/>
                      <a:r>
                        <a:rPr lang="en-US" sz="1800" u="none" strike="noStrike" dirty="0">
                          <a:effectLst/>
                        </a:rPr>
                        <a:t> </a:t>
                      </a:r>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228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38</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a:effectLst/>
                        </a:rPr>
                        <a:t>6</a:t>
                      </a:r>
                      <a:endParaRPr lang="en-US" sz="1800" b="1" i="0" u="none" strike="noStrike">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tc>
                  <a:txBody>
                    <a:bodyPr/>
                    <a:lstStyle/>
                    <a:p>
                      <a:pPr algn="ctr" fontAlgn="b"/>
                      <a:r>
                        <a:rPr lang="en-US" sz="1800" u="none" strike="noStrike" dirty="0">
                          <a:effectLst/>
                        </a:rPr>
                        <a:t>272</a:t>
                      </a:r>
                      <a:endParaRPr lang="en-US" sz="1800" b="1" i="0" u="none" strike="noStrike" dirty="0">
                        <a:solidFill>
                          <a:srgbClr val="000000"/>
                        </a:solidFill>
                        <a:effectLst/>
                        <a:latin typeface="Calibri" panose="020F0502020204030204" pitchFamily="34" charset="0"/>
                      </a:endParaRPr>
                    </a:p>
                  </a:txBody>
                  <a:tcPr marL="7620" marR="7620" marT="7620" marB="0" anchor="b">
                    <a:solidFill>
                      <a:schemeClr val="accent2">
                        <a:lumMod val="20000"/>
                        <a:lumOff val="80000"/>
                      </a:schemeClr>
                    </a:solidFill>
                  </a:tcPr>
                </a:tc>
                <a:extLst>
                  <a:ext uri="{0D108BD9-81ED-4DB2-BD59-A6C34878D82A}">
                    <a16:rowId xmlns:a16="http://schemas.microsoft.com/office/drawing/2014/main" val="2572847839"/>
                  </a:ext>
                </a:extLst>
              </a:tr>
            </a:tbl>
          </a:graphicData>
        </a:graphic>
      </p:graphicFrame>
      <p:sp>
        <p:nvSpPr>
          <p:cNvPr id="2" name="TextBox 1">
            <a:extLst>
              <a:ext uri="{FF2B5EF4-FFF2-40B4-BE49-F238E27FC236}">
                <a16:creationId xmlns:a16="http://schemas.microsoft.com/office/drawing/2014/main" id="{3C4017F8-BA66-4E25-BEAC-BFB04E4011F0}"/>
              </a:ext>
            </a:extLst>
          </p:cNvPr>
          <p:cNvSpPr txBox="1"/>
          <p:nvPr/>
        </p:nvSpPr>
        <p:spPr>
          <a:xfrm>
            <a:off x="1282263" y="346839"/>
            <a:ext cx="7956331" cy="461665"/>
          </a:xfrm>
          <a:prstGeom prst="rect">
            <a:avLst/>
          </a:prstGeom>
          <a:noFill/>
        </p:spPr>
        <p:txBody>
          <a:bodyPr wrap="square" rtlCol="0">
            <a:spAutoFit/>
          </a:bodyPr>
          <a:lstStyle/>
          <a:p>
            <a:r>
              <a:rPr lang="en-US" sz="2400" dirty="0">
                <a:latin typeface="Bodoni MT Black" panose="02070A03080606020203" pitchFamily="18" charset="0"/>
              </a:rPr>
              <a:t>CHINLE AGENCY</a:t>
            </a:r>
          </a:p>
        </p:txBody>
      </p:sp>
      <p:sp>
        <p:nvSpPr>
          <p:cNvPr id="3" name="Slide Number Placeholder 2">
            <a:extLst>
              <a:ext uri="{FF2B5EF4-FFF2-40B4-BE49-F238E27FC236}">
                <a16:creationId xmlns:a16="http://schemas.microsoft.com/office/drawing/2014/main" id="{B7D5F90D-11FA-4413-A5D4-7A122A8EA2F5}"/>
              </a:ext>
            </a:extLst>
          </p:cNvPr>
          <p:cNvSpPr>
            <a:spLocks noGrp="1"/>
          </p:cNvSpPr>
          <p:nvPr>
            <p:ph type="sldNum" sz="quarter" idx="12"/>
          </p:nvPr>
        </p:nvSpPr>
        <p:spPr>
          <a:xfrm>
            <a:off x="11412233" y="26839"/>
            <a:ext cx="779767"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6219728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1279</TotalTime>
  <Words>3408</Words>
  <Application>Microsoft Office PowerPoint</Application>
  <PresentationFormat>Widescreen</PresentationFormat>
  <Paragraphs>1058</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Bodoni MT Black</vt:lpstr>
      <vt:lpstr>Calibri</vt:lpstr>
      <vt:lpstr>Century Gothic</vt:lpstr>
      <vt:lpstr>Wingdings 3</vt:lpstr>
      <vt:lpstr>Wisp</vt:lpstr>
      <vt:lpstr>Navajo Nation Veterans Administration </vt:lpstr>
      <vt:lpstr>NAVAJO NATION VETERANS ADMINISTRATION</vt:lpstr>
      <vt:lpstr>ESTABLISHMENT</vt:lpstr>
      <vt:lpstr>Audit of 2017</vt:lpstr>
      <vt:lpstr>POLICIES</vt:lpstr>
      <vt:lpstr>ORGANIZATION</vt:lpstr>
      <vt:lpstr>TITLE II</vt:lpstr>
      <vt:lpstr>HOME CONSTRUCTION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AMERICAN RESCUE PLAN ACT (ARPA)</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Navajo Nation Veterans Administration - Housing Program</dc:title>
  <dc:creator>Owner</dc:creator>
  <cp:lastModifiedBy>Manuel Rico</cp:lastModifiedBy>
  <cp:revision>64</cp:revision>
  <cp:lastPrinted>2021-04-13T13:58:10Z</cp:lastPrinted>
  <dcterms:created xsi:type="dcterms:W3CDTF">2021-04-12T14:16:32Z</dcterms:created>
  <dcterms:modified xsi:type="dcterms:W3CDTF">2021-04-13T21:08:50Z</dcterms:modified>
</cp:coreProperties>
</file>